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260" r:id="rId5"/>
    <p:sldId id="259" r:id="rId6"/>
    <p:sldId id="269" r:id="rId7"/>
    <p:sldId id="261" r:id="rId8"/>
    <p:sldId id="273" r:id="rId9"/>
    <p:sldId id="263" r:id="rId10"/>
    <p:sldId id="264" r:id="rId11"/>
    <p:sldId id="274" r:id="rId12"/>
    <p:sldId id="275" r:id="rId13"/>
    <p:sldId id="265" r:id="rId14"/>
    <p:sldId id="276" r:id="rId15"/>
    <p:sldId id="278" r:id="rId16"/>
    <p:sldId id="279" r:id="rId17"/>
    <p:sldId id="280" r:id="rId18"/>
    <p:sldId id="277" r:id="rId19"/>
    <p:sldId id="281" r:id="rId20"/>
    <p:sldId id="285" r:id="rId21"/>
    <p:sldId id="283" r:id="rId22"/>
    <p:sldId id="286" r:id="rId23"/>
    <p:sldId id="287" r:id="rId24"/>
    <p:sldId id="288" r:id="rId25"/>
    <p:sldId id="289" r:id="rId26"/>
    <p:sldId id="290" r:id="rId27"/>
    <p:sldId id="294" r:id="rId28"/>
    <p:sldId id="291" r:id="rId29"/>
    <p:sldId id="292" r:id="rId30"/>
    <p:sldId id="293" r:id="rId31"/>
    <p:sldId id="311" r:id="rId32"/>
    <p:sldId id="295" r:id="rId33"/>
    <p:sldId id="297" r:id="rId34"/>
    <p:sldId id="298" r:id="rId35"/>
    <p:sldId id="300" r:id="rId36"/>
    <p:sldId id="350" r:id="rId37"/>
    <p:sldId id="307" r:id="rId38"/>
    <p:sldId id="308" r:id="rId39"/>
    <p:sldId id="302" r:id="rId40"/>
    <p:sldId id="310" r:id="rId41"/>
    <p:sldId id="312" r:id="rId42"/>
    <p:sldId id="313" r:id="rId43"/>
    <p:sldId id="314" r:id="rId44"/>
    <p:sldId id="309" r:id="rId45"/>
    <p:sldId id="304" r:id="rId46"/>
    <p:sldId id="305" r:id="rId47"/>
    <p:sldId id="306" r:id="rId48"/>
    <p:sldId id="315" r:id="rId49"/>
    <p:sldId id="328" r:id="rId50"/>
    <p:sldId id="316" r:id="rId51"/>
    <p:sldId id="329" r:id="rId52"/>
    <p:sldId id="330" r:id="rId53"/>
    <p:sldId id="332" r:id="rId54"/>
    <p:sldId id="333" r:id="rId55"/>
    <p:sldId id="334" r:id="rId56"/>
    <p:sldId id="340" r:id="rId57"/>
    <p:sldId id="335" r:id="rId58"/>
    <p:sldId id="331" r:id="rId59"/>
    <p:sldId id="346" r:id="rId60"/>
    <p:sldId id="341" r:id="rId61"/>
    <p:sldId id="347" r:id="rId62"/>
    <p:sldId id="348" r:id="rId63"/>
    <p:sldId id="349" r:id="rId64"/>
    <p:sldId id="317" r:id="rId65"/>
    <p:sldId id="318" r:id="rId66"/>
    <p:sldId id="319" r:id="rId67"/>
    <p:sldId id="320" r:id="rId68"/>
    <p:sldId id="321" r:id="rId69"/>
    <p:sldId id="322" r:id="rId70"/>
    <p:sldId id="351" r:id="rId71"/>
    <p:sldId id="323" r:id="rId72"/>
    <p:sldId id="324" r:id="rId73"/>
    <p:sldId id="325" r:id="rId74"/>
    <p:sldId id="326" r:id="rId75"/>
    <p:sldId id="327" r:id="rId7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2B8CD15-E7B7-4EFD-BB9E-C5AAE4BE100E}">
          <p14:sldIdLst>
            <p14:sldId id="256"/>
            <p14:sldId id="257"/>
          </p14:sldIdLst>
        </p14:section>
        <p14:section name="TTE Communication" id="{20EC728D-30D7-4697-8F91-B51AA8C4CB09}">
          <p14:sldIdLst>
            <p14:sldId id="258"/>
            <p14:sldId id="260"/>
          </p14:sldIdLst>
        </p14:section>
        <p14:section name="EM principles" id="{4AA69575-24D0-4003-AC61-80A4FE98192D}">
          <p14:sldIdLst>
            <p14:sldId id="259"/>
            <p14:sldId id="269"/>
            <p14:sldId id="261"/>
            <p14:sldId id="273"/>
            <p14:sldId id="263"/>
            <p14:sldId id="264"/>
            <p14:sldId id="274"/>
            <p14:sldId id="275"/>
            <p14:sldId id="265"/>
            <p14:sldId id="276"/>
            <p14:sldId id="278"/>
            <p14:sldId id="279"/>
            <p14:sldId id="280"/>
          </p14:sldIdLst>
        </p14:section>
        <p14:section name="OFDM: a preferred modulation format" id="{E360B79D-4B8A-4D4A-A0F6-0B789316E135}">
          <p14:sldIdLst>
            <p14:sldId id="277"/>
            <p14:sldId id="281"/>
            <p14:sldId id="285"/>
            <p14:sldId id="283"/>
            <p14:sldId id="286"/>
            <p14:sldId id="287"/>
            <p14:sldId id="288"/>
            <p14:sldId id="289"/>
            <p14:sldId id="290"/>
            <p14:sldId id="294"/>
            <p14:sldId id="291"/>
            <p14:sldId id="292"/>
            <p14:sldId id="293"/>
          </p14:sldIdLst>
        </p14:section>
        <p14:section name="System engineering and analog hardware" id="{B2FC4968-8697-41B4-B8CD-447E781AFF29}">
          <p14:sldIdLst>
            <p14:sldId id="311"/>
            <p14:sldId id="295"/>
            <p14:sldId id="297"/>
            <p14:sldId id="298"/>
            <p14:sldId id="300"/>
            <p14:sldId id="350"/>
            <p14:sldId id="307"/>
            <p14:sldId id="308"/>
            <p14:sldId id="302"/>
            <p14:sldId id="310"/>
            <p14:sldId id="312"/>
            <p14:sldId id="313"/>
          </p14:sldIdLst>
        </p14:section>
        <p14:section name="System Engineering- OFDM parameters" id="{360BA4DB-2C94-417E-904D-3E37521B35DB}">
          <p14:sldIdLst>
            <p14:sldId id="314"/>
            <p14:sldId id="309"/>
            <p14:sldId id="304"/>
            <p14:sldId id="305"/>
            <p14:sldId id="306"/>
            <p14:sldId id="315"/>
          </p14:sldIdLst>
        </p14:section>
        <p14:section name="Transmitter" id="{FDB27178-8465-4C51-92A6-896EB27EAECC}">
          <p14:sldIdLst>
            <p14:sldId id="328"/>
            <p14:sldId id="316"/>
            <p14:sldId id="329"/>
            <p14:sldId id="330"/>
            <p14:sldId id="332"/>
            <p14:sldId id="333"/>
            <p14:sldId id="334"/>
            <p14:sldId id="340"/>
            <p14:sldId id="335"/>
            <p14:sldId id="331"/>
            <p14:sldId id="346"/>
            <p14:sldId id="341"/>
          </p14:sldIdLst>
        </p14:section>
        <p14:section name="Receiver" id="{794DB7EE-D432-45C7-9A7D-3A507615D6BD}">
          <p14:sldIdLst>
            <p14:sldId id="347"/>
            <p14:sldId id="348"/>
            <p14:sldId id="349"/>
            <p14:sldId id="317"/>
            <p14:sldId id="318"/>
            <p14:sldId id="319"/>
            <p14:sldId id="320"/>
            <p14:sldId id="321"/>
            <p14:sldId id="322"/>
            <p14:sldId id="351"/>
            <p14:sldId id="323"/>
            <p14:sldId id="324"/>
            <p14:sldId id="325"/>
            <p14:sldId id="326"/>
            <p14:sldId id="327"/>
          </p14:sldIdLst>
        </p14:section>
        <p14:section name="Experimental Results" id="{49E689C4-AE40-48F3-BCE1-680D2BD93C29}">
          <p14:sldIdLst/>
        </p14:section>
        <p14:section name="Conclusions&amp; Future directions" id="{4010BD4A-79DD-4503-8277-B050ACC79C4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16" autoAdjust="0"/>
  </p:normalViewPr>
  <p:slideViewPr>
    <p:cSldViewPr snapToGrid="0">
      <p:cViewPr varScale="1">
        <p:scale>
          <a:sx n="68" d="100"/>
          <a:sy n="68" d="100"/>
        </p:scale>
        <p:origin x="7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3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emf"/><Relationship Id="rId2" Type="http://schemas.openxmlformats.org/officeDocument/2006/relationships/image" Target="../media/image55.emf"/><Relationship Id="rId1" Type="http://schemas.openxmlformats.org/officeDocument/2006/relationships/image" Target="../media/image54.emf"/><Relationship Id="rId4" Type="http://schemas.openxmlformats.org/officeDocument/2006/relationships/image" Target="../media/image57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image" Target="../media/image63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6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8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4F39B5-F34E-438A-997D-CC08DCE636F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BABE37-0E69-430F-8AB1-D1AFD59B35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198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ABABE37-0E69-430F-8AB1-D1AFD59B3543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929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999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8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747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210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9597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937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491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359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91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902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3497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5AED87-2665-4A3D-AB9A-CE30DF28BF8D}" type="datetimeFigureOut">
              <a:rPr lang="en-US" smtClean="0"/>
              <a:t>4/4/2018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03FC20-5539-4096-9F04-7EE0786258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8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8.png"/><Relationship Id="rId7" Type="http://schemas.openxmlformats.org/officeDocument/2006/relationships/image" Target="../media/image37.em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43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package" Target="../embeddings/Microsoft_Visio_Drawing1.vsdx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9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56.emf"/><Relationship Id="rId3" Type="http://schemas.openxmlformats.org/officeDocument/2006/relationships/image" Target="../media/image64.png"/><Relationship Id="rId7" Type="http://schemas.openxmlformats.org/officeDocument/2006/relationships/image" Target="../media/image54.emf"/><Relationship Id="rId12" Type="http://schemas.openxmlformats.org/officeDocument/2006/relationships/package" Target="../embeddings/Microsoft_Visio_Drawing4.vsdx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69.png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Visio_Drawing2.vsdx"/><Relationship Id="rId11" Type="http://schemas.openxmlformats.org/officeDocument/2006/relationships/image" Target="../media/image68.png"/><Relationship Id="rId5" Type="http://schemas.openxmlformats.org/officeDocument/2006/relationships/image" Target="../media/image66.png"/><Relationship Id="rId15" Type="http://schemas.openxmlformats.org/officeDocument/2006/relationships/image" Target="../media/image57.emf"/><Relationship Id="rId10" Type="http://schemas.openxmlformats.org/officeDocument/2006/relationships/image" Target="../media/image55.emf"/><Relationship Id="rId4" Type="http://schemas.openxmlformats.org/officeDocument/2006/relationships/image" Target="../media/image65.png"/><Relationship Id="rId9" Type="http://schemas.openxmlformats.org/officeDocument/2006/relationships/package" Target="../embeddings/Microsoft_Visio_Drawing3.vsdx"/><Relationship Id="rId14" Type="http://schemas.openxmlformats.org/officeDocument/2006/relationships/package" Target="../embeddings/Microsoft_Visio_Drawing5.vsdx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6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4.emf"/><Relationship Id="rId5" Type="http://schemas.openxmlformats.org/officeDocument/2006/relationships/package" Target="../embeddings/Microsoft_Visio_Drawing7.vsdx"/><Relationship Id="rId4" Type="http://schemas.openxmlformats.org/officeDocument/2006/relationships/image" Target="../media/image63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7" Type="http://schemas.openxmlformats.org/officeDocument/2006/relationships/image" Target="../media/image99.png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01.emf"/><Relationship Id="rId4" Type="http://schemas.openxmlformats.org/officeDocument/2006/relationships/package" Target="../embeddings/Microsoft_Visio_Drawing8.vsdx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8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9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13.emf"/><Relationship Id="rId4" Type="http://schemas.openxmlformats.org/officeDocument/2006/relationships/image" Target="../media/image112.emf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0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15.emf"/><Relationship Id="rId5" Type="http://schemas.openxmlformats.org/officeDocument/2006/relationships/image" Target="../media/image113.emf"/><Relationship Id="rId4" Type="http://schemas.openxmlformats.org/officeDocument/2006/relationships/image" Target="../media/image114.emf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emf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emf"/><Relationship Id="rId4" Type="http://schemas.openxmlformats.org/officeDocument/2006/relationships/image" Target="../media/image13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1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37.emf"/><Relationship Id="rId4" Type="http://schemas.openxmlformats.org/officeDocument/2006/relationships/image" Target="../media/image136.em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Visio_Drawing12.vsd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37.emf"/><Relationship Id="rId5" Type="http://schemas.openxmlformats.org/officeDocument/2006/relationships/image" Target="../media/image139.emf"/><Relationship Id="rId4" Type="http://schemas.openxmlformats.org/officeDocument/2006/relationships/image" Target="../media/image138.emf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40.emf"/><Relationship Id="rId4" Type="http://schemas.openxmlformats.org/officeDocument/2006/relationships/package" Target="../embeddings/Microsoft_Visio_Drawing13.vsdx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7" Type="http://schemas.openxmlformats.org/officeDocument/2006/relationships/image" Target="../media/image156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5.pn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TTE Communication-</a:t>
            </a:r>
            <a:br>
              <a:rPr lang="en-US" dirty="0" smtClean="0"/>
            </a:br>
            <a:r>
              <a:rPr lang="en-US" dirty="0" smtClean="0"/>
              <a:t>VLF 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50481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Source EM Fields expressions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5660" y="1405719"/>
            <a:ext cx="11108140" cy="4771244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 smtClean="0"/>
              <a:t>Magnetic Field</a:t>
            </a:r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Electric Field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Skin depth:</a:t>
            </a:r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0" y="2527940"/>
                <a:ext cx="9888941" cy="1007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2527940"/>
                <a:ext cx="9888941" cy="10070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11990" y="4072037"/>
                <a:ext cx="4844275" cy="100700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{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𝑠𝑖𝑛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𝜃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+(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e>
                      </m:d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𝜙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}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990" y="4072037"/>
                <a:ext cx="4844275" cy="10070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1501" y="3317633"/>
            <a:ext cx="4911424" cy="3110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2439592" y="5544117"/>
                <a:ext cx="3541034" cy="11699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𝜇𝜀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ad>
                                <m:radPr>
                                  <m:degHide m:val="on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radPr>
                                <m:deg/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p>
                                    <m:sSup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f>
                                            <m:fPr>
                                              <m:ctrlP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fPr>
                                            <m:num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𝜎</m:t>
                                              </m:r>
                                            </m:num>
                                            <m:den>
                                              <m:r>
                                                <a:rPr lang="en-US" i="1">
                                                  <a:latin typeface="Cambria Math" panose="02040503050406030204" pitchFamily="18" charset="0"/>
                                                </a:rPr>
                                                <m:t>𝜔𝜀</m:t>
                                              </m:r>
                                            </m:den>
                                          </m:f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ra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9592" y="5544117"/>
                <a:ext cx="3541034" cy="1169936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612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1" y="869762"/>
            <a:ext cx="11048999" cy="584007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535"/>
            <a:ext cx="10515600" cy="774228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Fields within conducting medium: the Skin Effect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910" y="982639"/>
            <a:ext cx="11546006" cy="5248915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7685034" y="6187348"/>
                <a:ext cx="814325" cy="56669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r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5034" y="6187348"/>
                <a:ext cx="814325" cy="566694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9479799" y="2603282"/>
                <a:ext cx="907387" cy="122687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∝</m:t>
                      </m:r>
                    </m:oMath>
                  </m:oMathPara>
                </a14:m>
                <a:endParaRPr lang="en-US" sz="3600" b="0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/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𝛿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79799" y="2603282"/>
                <a:ext cx="907387" cy="1226874"/>
              </a:xfrm>
              <a:prstGeom prst="rect">
                <a:avLst/>
              </a:prstGeom>
              <a:blipFill rotWithShape="0">
                <a:blip r:embed="rId4"/>
                <a:stretch>
                  <a:fillRect r="-255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 flipV="1">
            <a:off x="3399630" y="1503799"/>
            <a:ext cx="0" cy="4572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Left Arrow 15"/>
          <p:cNvSpPr/>
          <p:nvPr/>
        </p:nvSpPr>
        <p:spPr>
          <a:xfrm>
            <a:off x="1661472" y="2185976"/>
            <a:ext cx="1567661" cy="3798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Arrow 16"/>
          <p:cNvSpPr/>
          <p:nvPr/>
        </p:nvSpPr>
        <p:spPr>
          <a:xfrm rot="10800000">
            <a:off x="9952836" y="2452387"/>
            <a:ext cx="1142794" cy="379828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1535782" y="2726743"/>
                <a:ext cx="174329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∝</m:t>
                          </m:r>
                          <m:d>
                            <m:dPr>
                              <m:ctrlPr>
                                <a:rPr lang="en-US" sz="32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/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</m:d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782" y="2726743"/>
                <a:ext cx="1743294" cy="58477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Connector 18"/>
          <p:cNvCxnSpPr/>
          <p:nvPr/>
        </p:nvCxnSpPr>
        <p:spPr>
          <a:xfrm flipV="1">
            <a:off x="9420573" y="1545076"/>
            <a:ext cx="0" cy="4572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8543920" y="5332926"/>
                <a:ext cx="1556260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3920" y="5332926"/>
                <a:ext cx="1556260" cy="58477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2445303" y="5276513"/>
                <a:ext cx="1641219" cy="58477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i="1" smtClean="0"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sz="3200" b="0" i="0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1</m:t>
                      </m:r>
                      <m:r>
                        <a:rPr lang="en-US" sz="3200" i="1">
                          <a:latin typeface="Cambria Math" panose="02040503050406030204" pitchFamily="18" charset="0"/>
                        </a:rPr>
                        <m:t>𝛿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45303" y="5276513"/>
                <a:ext cx="1641219" cy="584775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TextBox 20"/>
          <p:cNvSpPr txBox="1"/>
          <p:nvPr/>
        </p:nvSpPr>
        <p:spPr>
          <a:xfrm>
            <a:off x="5776187" y="3928298"/>
            <a:ext cx="1711160" cy="369332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Near Field zone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168863" y="3769141"/>
            <a:ext cx="753604" cy="923330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Quasi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Static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 zone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9552342" y="3830156"/>
            <a:ext cx="976742" cy="646331"/>
          </a:xfrm>
          <a:prstGeom prst="rect">
            <a:avLst/>
          </a:prstGeom>
          <a:noFill/>
          <a:ln w="317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Far Field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zone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962470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9433" y="1"/>
            <a:ext cx="11782567" cy="1023581"/>
          </a:xfrm>
        </p:spPr>
        <p:txBody>
          <a:bodyPr/>
          <a:lstStyle/>
          <a:p>
            <a:r>
              <a:rPr lang="en-US" dirty="0"/>
              <a:t>Fields within conducting medium: the Skin Effect </a:t>
            </a:r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8075" y="2355715"/>
            <a:ext cx="10515600" cy="4264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640521" y="1023582"/>
                <a:ext cx="2026284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7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43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0521" y="1023582"/>
                <a:ext cx="2026284" cy="58477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7471216" y="964513"/>
                <a:ext cx="3214980" cy="101752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÷</m:t>
                      </m:r>
                      <m:f>
                        <m:f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32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  <m:r>
                        <a:rPr lang="en-US" sz="32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𝑆</m:t>
                          </m:r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𝑚</m:t>
                          </m:r>
                        </m:den>
                      </m:f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216" y="964513"/>
                <a:ext cx="3214980" cy="101752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313899" y="1862497"/>
                <a:ext cx="254236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𝑘𝐻𝑧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𝛿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100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3899" y="1862497"/>
                <a:ext cx="2542363" cy="369332"/>
              </a:xfrm>
              <a:prstGeom prst="rect">
                <a:avLst/>
              </a:prstGeom>
              <a:blipFill rotWithShape="0">
                <a:blip r:embed="rId5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1596788" y="2355715"/>
            <a:ext cx="2866030" cy="199792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07079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Antennas: Near/Far Field lines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934" y="2511188"/>
            <a:ext cx="9730854" cy="401244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545910" y="1476885"/>
                <a:ext cx="9888941" cy="100700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sub>
                          </m:sSub>
                        </m:num>
                        <m:den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sup>
                          </m:sSup>
                        </m:num>
                        <m:den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𝑐𝑜𝑠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𝑠𝑖𝑛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e>
                              </m:d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num>
                                <m:den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𝛿</m:t>
                                  </m:r>
                                </m:den>
                              </m:f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num>
                                        <m:den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𝛿</m:t>
                                          </m:r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d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acc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𝛿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910" y="1476885"/>
                <a:ext cx="9888941" cy="1007007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84267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Antennas: Mutual Orientation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9618" y="1825624"/>
            <a:ext cx="8379725" cy="4684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75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Selectivity: VLF channel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415" y="1561188"/>
            <a:ext cx="5610225" cy="37338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954" y="1954615"/>
            <a:ext cx="3686175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733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Selectivity: VLF Noise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751" y="1845007"/>
            <a:ext cx="3724275" cy="3228975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6312090" y="1987882"/>
            <a:ext cx="53340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9574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Technique choice: Considerations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Channel &amp; Noise Models:</a:t>
            </a:r>
          </a:p>
          <a:p>
            <a:pPr lvl="1"/>
            <a:r>
              <a:rPr lang="en-US" dirty="0" smtClean="0"/>
              <a:t>Unreliable</a:t>
            </a:r>
          </a:p>
          <a:p>
            <a:pPr lvl="1"/>
            <a:r>
              <a:rPr lang="en-US" dirty="0" smtClean="0"/>
              <a:t>Out of date (man made noise)</a:t>
            </a:r>
          </a:p>
          <a:p>
            <a:pPr lvl="1"/>
            <a:r>
              <a:rPr lang="en-US" dirty="0" smtClean="0"/>
              <a:t>Certainty: frequency selective!</a:t>
            </a:r>
          </a:p>
          <a:p>
            <a:r>
              <a:rPr lang="en-US" dirty="0" smtClean="0"/>
              <a:t>Literature &amp; Commercial system:</a:t>
            </a:r>
          </a:p>
          <a:p>
            <a:pPr lvl="1"/>
            <a:r>
              <a:rPr lang="en-US" dirty="0" smtClean="0"/>
              <a:t>Analog modulations</a:t>
            </a:r>
          </a:p>
          <a:p>
            <a:pPr lvl="1"/>
            <a:r>
              <a:rPr lang="en-US" dirty="0" smtClean="0"/>
              <a:t>Digital single carrier modulations</a:t>
            </a:r>
          </a:p>
          <a:p>
            <a:pPr lvl="1"/>
            <a:r>
              <a:rPr lang="en-US" dirty="0" smtClean="0"/>
              <a:t>Fixed stations: channel, mutual antenna orientation and noise well known</a:t>
            </a:r>
          </a:p>
          <a:p>
            <a:pPr lvl="1"/>
            <a:r>
              <a:rPr lang="en-US" dirty="0" smtClean="0"/>
              <a:t>Poor performance</a:t>
            </a:r>
          </a:p>
          <a:p>
            <a:r>
              <a:rPr lang="en-US" dirty="0" smtClean="0"/>
              <a:t>Our needs: Deployable moving stations-</a:t>
            </a:r>
          </a:p>
          <a:p>
            <a:pPr lvl="1"/>
            <a:r>
              <a:rPr lang="en-US" dirty="0" smtClean="0"/>
              <a:t>Variable antennas orientation</a:t>
            </a:r>
          </a:p>
          <a:p>
            <a:pPr lvl="1"/>
            <a:r>
              <a:rPr lang="en-US" dirty="0" smtClean="0"/>
              <a:t>Variable channel</a:t>
            </a:r>
          </a:p>
          <a:p>
            <a:pPr lvl="1"/>
            <a:r>
              <a:rPr lang="en-US" dirty="0" smtClean="0"/>
              <a:t>Variable noise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2183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OFDM- A preferred communication technique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605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 in the TTE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Selective&amp; Dynamic Channel:</a:t>
            </a:r>
          </a:p>
          <a:p>
            <a:pPr lvl="1"/>
            <a:r>
              <a:rPr lang="en-US" dirty="0" smtClean="0"/>
              <a:t>Easy equalization</a:t>
            </a:r>
          </a:p>
          <a:p>
            <a:pPr lvl="1"/>
            <a:r>
              <a:rPr lang="en-US" dirty="0" smtClean="0"/>
              <a:t>Easy adaptation to varying length channels</a:t>
            </a:r>
          </a:p>
          <a:p>
            <a:pPr lvl="1"/>
            <a:r>
              <a:rPr lang="en-US" dirty="0" smtClean="0"/>
              <a:t>Possibly frequency selective power, modulation and coding</a:t>
            </a:r>
          </a:p>
          <a:p>
            <a:r>
              <a:rPr lang="en-US" dirty="0" smtClean="0"/>
              <a:t>Selective noise:</a:t>
            </a:r>
          </a:p>
          <a:p>
            <a:pPr lvl="1"/>
            <a:r>
              <a:rPr lang="en-US" dirty="0"/>
              <a:t>Possibly frequency selective power, modulation and coding</a:t>
            </a:r>
          </a:p>
          <a:p>
            <a:r>
              <a:rPr lang="en-US" dirty="0" smtClean="0"/>
              <a:t>Dynamic Antenna orientation:</a:t>
            </a:r>
          </a:p>
          <a:p>
            <a:pPr lvl="1"/>
            <a:r>
              <a:rPr lang="en-US" dirty="0" smtClean="0"/>
              <a:t>OFDM&amp; MIMO MRC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856605" y="4580990"/>
            <a:ext cx="5497195" cy="2277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0771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TTE communication</a:t>
            </a:r>
          </a:p>
          <a:p>
            <a:r>
              <a:rPr lang="en-US" dirty="0" smtClean="0"/>
              <a:t>EM principles of the VLF communication</a:t>
            </a:r>
          </a:p>
          <a:p>
            <a:r>
              <a:rPr lang="en-US" dirty="0" smtClean="0"/>
              <a:t>OFDM: a preferred modulation format</a:t>
            </a:r>
          </a:p>
          <a:p>
            <a:r>
              <a:rPr lang="en-US" dirty="0" smtClean="0"/>
              <a:t>System engineering and analog hardware (including OFDM </a:t>
            </a:r>
            <a:r>
              <a:rPr lang="en-US" dirty="0" err="1" smtClean="0"/>
              <a:t>params</a:t>
            </a:r>
            <a:r>
              <a:rPr lang="en-US" dirty="0" smtClean="0"/>
              <a:t> selection)</a:t>
            </a:r>
          </a:p>
          <a:p>
            <a:r>
              <a:rPr lang="en-US" dirty="0" smtClean="0"/>
              <a:t>Transmitter </a:t>
            </a:r>
          </a:p>
          <a:p>
            <a:r>
              <a:rPr lang="en-US" dirty="0" smtClean="0"/>
              <a:t>Receiver</a:t>
            </a:r>
          </a:p>
          <a:p>
            <a:r>
              <a:rPr lang="en-US" dirty="0" smtClean="0"/>
              <a:t>Experimental results</a:t>
            </a:r>
          </a:p>
          <a:p>
            <a:r>
              <a:rPr lang="en-US" dirty="0" smtClean="0"/>
              <a:t>Conclusions and future directions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08762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842" y="146761"/>
            <a:ext cx="10998958" cy="726696"/>
          </a:xfrm>
        </p:spPr>
        <p:txBody>
          <a:bodyPr/>
          <a:lstStyle/>
          <a:p>
            <a:r>
              <a:rPr lang="en-US" dirty="0"/>
              <a:t>OFDM </a:t>
            </a:r>
            <a:r>
              <a:rPr lang="en-US" dirty="0" smtClean="0"/>
              <a:t>Transmission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1069" y="660066"/>
            <a:ext cx="11162731" cy="5636525"/>
          </a:xfrm>
        </p:spPr>
        <p:txBody>
          <a:bodyPr/>
          <a:lstStyle/>
          <a:p>
            <a:r>
              <a:rPr lang="en-US" dirty="0" smtClean="0"/>
              <a:t>Transmitted signal: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Kernel</a:t>
            </a:r>
          </a:p>
          <a:p>
            <a:r>
              <a:rPr lang="en-US" dirty="0" smtClean="0"/>
              <a:t>Digital realization: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655093" y="1279609"/>
                <a:ext cx="3963136" cy="6594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; 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𝑚𝑢𝑙𝑡𝑖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093" y="1279609"/>
                <a:ext cx="3963136" cy="65947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293642" y="2057717"/>
                <a:ext cx="3011529" cy="664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rad>
                        </m:den>
                      </m:f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bSup>
                      <m:r>
                        <a:rPr lang="en-US" i="1">
                          <a:latin typeface="Cambria Math" panose="02040503050406030204" pitchFamily="18" charset="0"/>
                        </a:rPr>
                        <m:t>𝑟𝑒𝑐𝑡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3642" y="2057717"/>
                <a:ext cx="3011529" cy="6646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-1" y="3302818"/>
                <a:ext cx="6096000" cy="242970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  <m:r>
                                        <a:rPr lang="en-US" i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𝑟𝑒𝑐𝑡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i="1">
                          <a:latin typeface="Cambria Math" panose="02040503050406030204" pitchFamily="18" charset="0"/>
                        </a:rPr>
                        <m:t>𝑟𝑒𝑐𝑡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</m:den>
                          </m:f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</m:e>
                          </m:rad>
                        </m:den>
                      </m:f>
                      <m:nary>
                        <m:naryPr>
                          <m:chr m:val="∑"/>
                          <m:limLoc m:val="undOvr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f>
                                <m:f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</m:den>
                              </m:f>
                            </m:sup>
                          </m:sSup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;     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≤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" y="3302818"/>
                <a:ext cx="6096000" cy="242970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225210" y="2831822"/>
                <a:ext cx="2185535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𝑛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25210" y="2831822"/>
                <a:ext cx="2185535" cy="36933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149898" y="6238248"/>
                <a:ext cx="2339807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𝐼𝐷𝐹𝑇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898" y="6238248"/>
                <a:ext cx="2339807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/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7021" y="721019"/>
            <a:ext cx="5321300" cy="2892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Picture 9"/>
          <p:cNvPicPr/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3846" y="3790834"/>
            <a:ext cx="5324475" cy="282611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85582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263099"/>
            <a:ext cx="10515600" cy="835878"/>
          </a:xfrm>
        </p:spPr>
        <p:txBody>
          <a:bodyPr/>
          <a:lstStyle/>
          <a:p>
            <a:r>
              <a:rPr lang="en-US" dirty="0" smtClean="0"/>
              <a:t>OFDM Reception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7546" y="1098977"/>
            <a:ext cx="11026254" cy="5451948"/>
          </a:xfrm>
        </p:spPr>
        <p:txBody>
          <a:bodyPr/>
          <a:lstStyle/>
          <a:p>
            <a:r>
              <a:rPr lang="en-US" dirty="0" smtClean="0"/>
              <a:t>Kernel </a:t>
            </a:r>
            <a:r>
              <a:rPr lang="en-US" dirty="0" err="1" smtClean="0"/>
              <a:t>Orthonormality</a:t>
            </a:r>
            <a:r>
              <a:rPr lang="en-US" dirty="0" smtClean="0"/>
              <a:t>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Matched Filtering: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Digital realization:</a:t>
            </a:r>
          </a:p>
          <a:p>
            <a:endParaRPr lang="en-US" dirty="0" smtClean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8200" y="1574243"/>
                <a:ext cx="5098383" cy="72122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&gt;=</m:t>
                      </m:r>
                      <m:nary>
                        <m:naryPr>
                          <m:limLoc m:val="subSup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bSup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𝑑𝑡</m:t>
                          </m:r>
                        </m:e>
                      </m:nary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;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574243"/>
                <a:ext cx="5098383" cy="72122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89066" y="3175865"/>
                <a:ext cx="3803798" cy="66460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𝑘𝑡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</a:rPr>
                        <m:t>𝑟𝑒𝑐𝑡</m:t>
                      </m:r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9066" y="3175865"/>
                <a:ext cx="3803798" cy="66460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491319" y="4726426"/>
                <a:ext cx="7465325" cy="92922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  <m:sub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r>
                      <a:rPr lang="en-US" i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>
                        <a:latin typeface="Cambria Math" panose="02040503050406030204" pitchFamily="18" charset="0"/>
                      </a:rPr>
                      <m:t>&lt;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 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&gt; 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𝐹𝐹𝑇</m:t>
                                </m:r>
                              </m:sub>
                            </m:sSub>
                          </m:e>
                        </m:rad>
                      </m:den>
                    </m:f>
                    <m:nary>
                      <m:naryPr>
                        <m:chr m:val="∑"/>
                        <m:limLoc m:val="undOvr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</m:den>
                            </m:f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;</m:t>
                        </m:r>
                      </m:e>
                    </m:nary>
                  </m:oMath>
                </a14:m>
                <a:r>
                  <a:rPr lang="en-US" i="1" dirty="0" smtClean="0"/>
                  <a:t> </a:t>
                </a:r>
                <a14:m>
                  <m:oMath xmlns:m="http://schemas.openxmlformats.org/officeDocument/2006/math">
                    <m:r>
                      <a:rPr lang="en-US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≤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𝐹𝐹𝑇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endParaRPr lang="en-US" dirty="0"/>
              </a:p>
              <a:p>
                <a:endParaRPr lang="en-US" i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319" y="4726426"/>
                <a:ext cx="7465325" cy="929229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838200" y="5860998"/>
                <a:ext cx="2152319" cy="41043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acc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𝐷𝐹𝑇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860998"/>
                <a:ext cx="2152319" cy="410433"/>
              </a:xfrm>
              <a:prstGeom prst="rect">
                <a:avLst/>
              </a:prstGeom>
              <a:blipFill rotWithShape="0">
                <a:blip r:embed="rId5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8974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OFDM: Frequency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785" y="1473958"/>
            <a:ext cx="11436824" cy="5049672"/>
          </a:xfrm>
        </p:spPr>
        <p:txBody>
          <a:bodyPr/>
          <a:lstStyle/>
          <a:p>
            <a:r>
              <a:rPr lang="en-US" dirty="0" smtClean="0"/>
              <a:t>Fourier Transform of the kernel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err="1" smtClean="0"/>
              <a:t>Dirichlet</a:t>
            </a:r>
            <a:r>
              <a:rPr lang="en-US" dirty="0" smtClean="0"/>
              <a:t> Kernel:</a:t>
            </a:r>
          </a:p>
          <a:p>
            <a:endParaRPr lang="en-US" dirty="0" smtClean="0"/>
          </a:p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838200" y="1984126"/>
                <a:ext cx="8305800" cy="131318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𝐷𝑇𝐹𝑇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𝑔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e>
                        </m:d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∝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𝐷𝑇𝐹𝑇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𝑟𝑒𝑐𝑡</m:t>
                        </m:r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𝐷𝑇𝐹𝑇</m:t>
                    </m:r>
                    <m:d>
                      <m:dPr>
                        <m:begChr m:val="{"/>
                        <m:endChr m:val="}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𝜋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𝑘𝑛</m:t>
                                </m:r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</m:den>
                            </m:f>
                          </m:sup>
                        </m:sSup>
                      </m:e>
                    </m:d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sSub>
                                      <m:sSubPr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𝐹𝐹𝑇</m:t>
                                        </m:r>
                                      </m:sub>
                                    </m:s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num>
                      <m:den>
                        <m:func>
                          <m:func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num>
                                  <m:den>
                                    <m:r>
                                      <a:rPr lang="en-US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</m:func>
                      </m:den>
                    </m:f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en-US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𝐹𝐹𝑇</m:t>
                                    </m:r>
                                  </m:sub>
                                </m:sSub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num>
                          <m:den>
                            <m:r>
                              <a:rPr lang="en-US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>
                        <a:latin typeface="Cambria Math" panose="02040503050406030204" pitchFamily="18" charset="0"/>
                      </a:rPr>
                      <m:t>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num>
                      <m:den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𝐹𝐹𝑇</m:t>
                            </m:r>
                          </m:sub>
                        </m:sSub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r>
                  <a:rPr lang="en-US" dirty="0" smtClean="0"/>
                  <a:t>)</a:t>
                </a:r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1984126"/>
                <a:ext cx="8305800" cy="131318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73151" y="4183296"/>
                <a:ext cx="3481402" cy="111177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>
                                              <a:latin typeface="Cambria Math" panose="02040503050406030204" pitchFamily="18" charset="0"/>
                                            </a:rPr>
                                            <m:t>𝐹𝐹𝑇</m:t>
                                          </m:r>
                                        </m:sub>
                                      </m:s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num>
                        <m:den>
                          <m:func>
                            <m:func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𝜃</m:t>
                                      </m:r>
                                    </m:num>
                                    <m:den>
                                      <m:r>
                                        <a:rPr lang="en-US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</m:e>
                              </m:d>
                            </m:e>
                          </m:func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num>
                            <m:den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51" y="4183296"/>
                <a:ext cx="3481402" cy="1111779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973151" y="5996399"/>
                <a:ext cx="271174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3151" y="5996399"/>
                <a:ext cx="2711745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62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OFDM: Frequency Domain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Single Kernel spectrum</a:t>
            </a:r>
          </a:p>
          <a:p>
            <a:endParaRPr lang="en-US" dirty="0"/>
          </a:p>
          <a:p>
            <a:r>
              <a:rPr lang="en-US" dirty="0" smtClean="0"/>
              <a:t>Whole signal spectrum: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546357" y="2488925"/>
                <a:ext cx="2711745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357" y="2488925"/>
                <a:ext cx="2711745" cy="369332"/>
              </a:xfrm>
              <a:prstGeom prst="rect">
                <a:avLst/>
              </a:prstGeom>
              <a:blipFill rotWithShape="0">
                <a:blip r:embed="rId2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948129" y="3521557"/>
                <a:ext cx="5616443" cy="4036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𝐷𝑇𝐹𝑇</m:t>
                    </m:r>
                    <m:d>
                      <m:dPr>
                        <m:begChr m:val="{"/>
                        <m:endChr m:val="}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𝐴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nary>
                      </m:e>
                    </m:d>
                  </m:oMath>
                </a14:m>
                <a:r>
                  <a:rPr lang="en-US" i="1" dirty="0" smtClean="0"/>
                  <a:t>=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∙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</m:oMath>
                </a14:m>
                <a:endParaRPr lang="en-US" i="1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129" y="3521557"/>
                <a:ext cx="5616443" cy="403637"/>
              </a:xfrm>
              <a:prstGeom prst="rect">
                <a:avLst/>
              </a:prstGeom>
              <a:blipFill rotWithShape="0">
                <a:blip r:embed="rId3"/>
                <a:stretch>
                  <a:fillRect t="-104545" b="-16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2229" y="4349750"/>
            <a:ext cx="3962400" cy="19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7522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OFDM: frequency domain- special subcarriers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891" y="2513439"/>
            <a:ext cx="10330218" cy="331640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7092" y="1453388"/>
            <a:ext cx="15302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1)Channel est.</a:t>
            </a:r>
          </a:p>
          <a:p>
            <a:r>
              <a:rPr lang="en-US" dirty="0" smtClean="0"/>
              <a:t>2) </a:t>
            </a:r>
            <a:r>
              <a:rPr lang="en-US" dirty="0" err="1" smtClean="0"/>
              <a:t>Freq</a:t>
            </a:r>
            <a:r>
              <a:rPr lang="en-US" dirty="0" smtClean="0"/>
              <a:t> synch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660141" y="6010954"/>
            <a:ext cx="20002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1)DSP alleviation</a:t>
            </a:r>
          </a:p>
          <a:p>
            <a:r>
              <a:rPr lang="en-US" dirty="0" smtClean="0"/>
              <a:t>2) ACPR prevention</a:t>
            </a:r>
            <a:endParaRPr lang="en-US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782937" y="1778898"/>
            <a:ext cx="641445" cy="196058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4660141" y="1776553"/>
            <a:ext cx="566951" cy="18264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6" idx="3"/>
          </p:cNvCxnSpPr>
          <p:nvPr/>
        </p:nvCxnSpPr>
        <p:spPr>
          <a:xfrm flipV="1">
            <a:off x="6660432" y="5472752"/>
            <a:ext cx="3002183" cy="8613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6" idx="1"/>
          </p:cNvCxnSpPr>
          <p:nvPr/>
        </p:nvCxnSpPr>
        <p:spPr>
          <a:xfrm flipH="1" flipV="1">
            <a:off x="1937982" y="5489716"/>
            <a:ext cx="2722159" cy="8444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534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307" y="133114"/>
            <a:ext cx="11094493" cy="945060"/>
          </a:xfrm>
        </p:spPr>
        <p:txBody>
          <a:bodyPr/>
          <a:lstStyle/>
          <a:p>
            <a:r>
              <a:rPr lang="en-US" dirty="0" smtClean="0"/>
              <a:t>Cyclic Prefix: ISI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307" y="1078174"/>
            <a:ext cx="11546006" cy="5554638"/>
          </a:xfrm>
        </p:spPr>
        <p:txBody>
          <a:bodyPr/>
          <a:lstStyle/>
          <a:p>
            <a:r>
              <a:rPr lang="en-US" dirty="0" smtClean="0"/>
              <a:t>Channel with memory</a:t>
            </a:r>
            <a:r>
              <a:rPr lang="en-US" dirty="0" smtClean="0">
                <a:sym typeface="Wingdings" panose="05000000000000000000" pitchFamily="2" charset="2"/>
              </a:rPr>
              <a:t> Frequency Selective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pPr marL="0" indent="0">
              <a:buNone/>
            </a:pPr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Transmitted signal: 2 consecutive OFDM symbols</a:t>
            </a:r>
          </a:p>
          <a:p>
            <a:endParaRPr lang="en-US" dirty="0">
              <a:sym typeface="Wingdings" panose="05000000000000000000" pitchFamily="2" charset="2"/>
            </a:endParaRPr>
          </a:p>
          <a:p>
            <a:r>
              <a:rPr lang="en-US" dirty="0" smtClean="0">
                <a:sym typeface="Wingdings" panose="05000000000000000000" pitchFamily="2" charset="2"/>
              </a:rPr>
              <a:t>Received signal: 1</a:t>
            </a:r>
            <a:r>
              <a:rPr lang="en-US" baseline="30000" dirty="0" smtClean="0">
                <a:sym typeface="Wingdings" panose="05000000000000000000" pitchFamily="2" charset="2"/>
              </a:rPr>
              <a:t>st</a:t>
            </a:r>
            <a:r>
              <a:rPr lang="en-US" dirty="0" smtClean="0">
                <a:sym typeface="Wingdings" panose="05000000000000000000" pitchFamily="2" charset="2"/>
              </a:rPr>
              <a:t> sample of 2</a:t>
            </a:r>
            <a:r>
              <a:rPr lang="en-US" baseline="30000" dirty="0" smtClean="0">
                <a:sym typeface="Wingdings" panose="05000000000000000000" pitchFamily="2" charset="2"/>
              </a:rPr>
              <a:t>nd</a:t>
            </a:r>
            <a:r>
              <a:rPr lang="en-US" dirty="0" smtClean="0">
                <a:sym typeface="Wingdings" panose="05000000000000000000" pitchFamily="2" charset="2"/>
              </a:rPr>
              <a:t> symbol</a:t>
            </a:r>
            <a:endParaRPr lang="en-US" dirty="0">
              <a:sym typeface="Wingdings" panose="05000000000000000000" pitchFamily="2" charset="2"/>
            </a:endParaRPr>
          </a:p>
          <a:p>
            <a:endParaRPr lang="en-US" dirty="0" smtClean="0">
              <a:sym typeface="Wingdings" panose="05000000000000000000" pitchFamily="2" charset="2"/>
            </a:endParaRPr>
          </a:p>
          <a:p>
            <a:endParaRPr lang="en-US" dirty="0">
              <a:sym typeface="Wingdings" panose="05000000000000000000" pitchFamily="2" charset="2"/>
            </a:endParaRPr>
          </a:p>
          <a:p>
            <a:endParaRPr lang="en-US" dirty="0" smtClean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1082352" y="1607632"/>
            <a:ext cx="5332095" cy="13129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284875" y="1078174"/>
                <a:ext cx="3791038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ba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 =[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𝑎𝑛𝑛𝑒𝑙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4875" y="1078174"/>
                <a:ext cx="3791038" cy="404983"/>
              </a:xfrm>
              <a:prstGeom prst="rect">
                <a:avLst/>
              </a:prstGeom>
              <a:blipFill rotWithShape="0">
                <a:blip r:embed="rId4"/>
                <a:stretch>
                  <a:fillRect t="-156061" r="-14469" b="-2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1540277" y="3671654"/>
                <a:ext cx="5547673" cy="388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ba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0277" y="3671654"/>
                <a:ext cx="5547673" cy="3880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6"/>
          <p:cNvSpPr>
            <a:spLocks noChangeArrowheads="1"/>
          </p:cNvSpPr>
          <p:nvPr/>
        </p:nvSpPr>
        <p:spPr bwMode="auto">
          <a:xfrm rot="16200000">
            <a:off x="561246" y="11114192"/>
            <a:ext cx="2443871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2595424"/>
              </p:ext>
            </p:extLst>
          </p:nvPr>
        </p:nvGraphicFramePr>
        <p:xfrm>
          <a:off x="7189958" y="4059709"/>
          <a:ext cx="4773042" cy="1641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8" name="Visio" r:id="rId6" imgW="4333772" imgH="819001" progId="Visio.Drawing.15">
                  <p:embed/>
                </p:oleObj>
              </mc:Choice>
              <mc:Fallback>
                <p:oleObj name="Visio" r:id="rId6" imgW="4333772" imgH="819001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89958" y="4059709"/>
                        <a:ext cx="4773042" cy="164197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682112" y="5797916"/>
                <a:ext cx="8894367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112" y="5797916"/>
                <a:ext cx="8894367" cy="369332"/>
              </a:xfrm>
              <a:prstGeom prst="rect">
                <a:avLst/>
              </a:prstGeom>
              <a:blipFill rotWithShape="0">
                <a:blip r:embed="rId8"/>
                <a:stretch>
                  <a:fillRect t="-119672" b="-183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/>
          <p:cNvSpPr/>
          <p:nvPr/>
        </p:nvSpPr>
        <p:spPr>
          <a:xfrm>
            <a:off x="3643952" y="5701685"/>
            <a:ext cx="5213445" cy="630876"/>
          </a:xfrm>
          <a:prstGeom prst="round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9576479" y="6348728"/>
            <a:ext cx="405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ISI</a:t>
            </a:r>
            <a:endParaRPr lang="en-US" dirty="0"/>
          </a:p>
        </p:txBody>
      </p:sp>
      <p:cxnSp>
        <p:nvCxnSpPr>
          <p:cNvPr id="17" name="Straight Arrow Connector 16"/>
          <p:cNvCxnSpPr>
            <a:stCxn id="15" idx="1"/>
            <a:endCxn id="14" idx="3"/>
          </p:cNvCxnSpPr>
          <p:nvPr/>
        </p:nvCxnSpPr>
        <p:spPr>
          <a:xfrm flipH="1" flipV="1">
            <a:off x="8857397" y="6017123"/>
            <a:ext cx="719082" cy="5162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1682577" y="4810741"/>
                <a:ext cx="221503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2577" y="4810741"/>
                <a:ext cx="2215030" cy="369332"/>
              </a:xfrm>
              <a:prstGeom prst="rect">
                <a:avLst/>
              </a:prstGeom>
              <a:blipFill rotWithShape="0">
                <a:blip r:embed="rId9"/>
                <a:stretch>
                  <a:fillRect b="-49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38814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920661"/>
          </a:xfrm>
        </p:spPr>
        <p:txBody>
          <a:bodyPr/>
          <a:lstStyle/>
          <a:p>
            <a:r>
              <a:rPr lang="en-US" dirty="0" smtClean="0"/>
              <a:t>Cyclic Prefix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37625" y="1181686"/>
                <a:ext cx="11577710" cy="5430129"/>
              </a:xfrm>
            </p:spPr>
            <p:txBody>
              <a:bodyPr/>
              <a:lstStyle/>
              <a:p>
                <a:r>
                  <a:rPr lang="en-US" sz="2000" dirty="0" smtClean="0"/>
                  <a:t>Cyclic Prefix: </a:t>
                </a:r>
              </a:p>
              <a:p>
                <a:r>
                  <a:rPr lang="en-US" sz="2000" dirty="0" smtClean="0"/>
                  <a:t>Transmitted OFDM symbol: </a:t>
                </a:r>
              </a:p>
              <a:p>
                <a:endParaRPr lang="en-US" sz="2000" dirty="0"/>
              </a:p>
              <a:p>
                <a:endParaRPr lang="en-US" sz="2000" dirty="0" smtClean="0"/>
              </a:p>
              <a:p>
                <a:r>
                  <a:rPr lang="en-US" sz="2000" dirty="0" smtClean="0"/>
                  <a:t>Received Symbol:</a:t>
                </a:r>
              </a:p>
              <a:p>
                <a:pPr lvl="1"/>
                <a:r>
                  <a:rPr lang="en-US" sz="2000" dirty="0" smtClean="0"/>
                  <a:t>(-1):</a:t>
                </a:r>
              </a:p>
              <a:p>
                <a:pPr lvl="1"/>
                <a:endParaRPr lang="en-US" sz="2000" dirty="0"/>
              </a:p>
              <a:p>
                <a:pPr lvl="1"/>
                <a:endParaRPr lang="en-US" sz="2000" dirty="0" smtClean="0"/>
              </a:p>
              <a:p>
                <a:pPr lvl="1"/>
                <a:r>
                  <a:rPr lang="en-US" sz="2000" dirty="0" smtClean="0"/>
                  <a:t>(0):</a:t>
                </a:r>
              </a:p>
              <a:p>
                <a:pPr lvl="1"/>
                <a:endParaRPr lang="en-US" sz="2000" dirty="0" smtClean="0"/>
              </a:p>
              <a:p>
                <a:pPr lvl="1"/>
                <a:endParaRPr lang="en-US" sz="2000" dirty="0" smtClean="0"/>
              </a:p>
              <a:p>
                <a:pPr lvl="1"/>
                <a:r>
                  <a:rPr lang="en-US" sz="2000" dirty="0" smtClean="0"/>
                  <a:t>(Nfft-1): </a:t>
                </a:r>
              </a:p>
              <a:p>
                <a:pPr lvl="1"/>
                <a:endParaRPr lang="en-US" dirty="0" smtClean="0"/>
              </a:p>
              <a:p>
                <a:r>
                  <a:rPr lang="en-US" sz="2000" dirty="0" smtClean="0"/>
                  <a:t>Circular Convolution: </a:t>
                </a:r>
                <a:r>
                  <a:rPr lang="en-US" sz="2000" i="1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̃"/>
                            <m:ctrlP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b="0" i="1" dirty="0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sz="20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)⨂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37625" y="1181686"/>
                <a:ext cx="11577710" cy="5430129"/>
              </a:xfrm>
              <a:blipFill rotWithShape="0">
                <a:blip r:embed="rId3"/>
                <a:stretch>
                  <a:fillRect l="-474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21480" y="1725255"/>
                <a:ext cx="1405000" cy="4049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barPr>
                        <m:e>
                          <m:acc>
                            <m:accPr>
                              <m:chr m:val="̃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acc>
                        </m:e>
                      </m:bar>
                      <m:r>
                        <a:rPr lang="en-US" i="0">
                          <a:latin typeface="Cambria Math" panose="02040503050406030204" pitchFamily="18" charset="0"/>
                        </a:rPr>
                        <m:t>≜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bar>
                                <m:bar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bar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e>
                              </m:ba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𝐶𝑃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; </m:t>
                          </m:r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ba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21480" y="1725255"/>
                <a:ext cx="1405000" cy="404983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875571" y="1196523"/>
                <a:ext cx="6039795" cy="38805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bar>
                            <m:bar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</m:ba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≜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𝐶𝑃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;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≤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&lt;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75571" y="1196523"/>
                <a:ext cx="6039795" cy="388055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Rectangle 6"/>
          <p:cNvSpPr>
            <a:spLocks noChangeArrowheads="1"/>
          </p:cNvSpPr>
          <p:nvPr/>
        </p:nvSpPr>
        <p:spPr bwMode="auto">
          <a:xfrm>
            <a:off x="1392071" y="232453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864011"/>
              </p:ext>
            </p:extLst>
          </p:nvPr>
        </p:nvGraphicFramePr>
        <p:xfrm>
          <a:off x="838200" y="2228861"/>
          <a:ext cx="6315075" cy="638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69" name="Visio" r:id="rId6" imgW="6829341" imgH="457011" progId="Visio.Drawing.15">
                  <p:embed/>
                </p:oleObj>
              </mc:Choice>
              <mc:Fallback>
                <p:oleObj name="Visio" r:id="rId6" imgW="6829341" imgH="457011" progId="Visio.Drawing.15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2228861"/>
                        <a:ext cx="6315075" cy="6381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2480" y="3099251"/>
                <a:ext cx="6096000" cy="9106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480" y="3099251"/>
                <a:ext cx="6096000" cy="910634"/>
              </a:xfrm>
              <a:prstGeom prst="rect">
                <a:avLst/>
              </a:prstGeom>
              <a:blipFill rotWithShape="0"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8"/>
          <p:cNvSpPr>
            <a:spLocks noChangeArrowheads="1"/>
          </p:cNvSpPr>
          <p:nvPr/>
        </p:nvSpPr>
        <p:spPr bwMode="auto">
          <a:xfrm>
            <a:off x="6018662" y="35585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1338606"/>
              </p:ext>
            </p:extLst>
          </p:nvPr>
        </p:nvGraphicFramePr>
        <p:xfrm>
          <a:off x="6456230" y="3079727"/>
          <a:ext cx="45720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0" name="Visio" r:id="rId9" imgW="4572058" imgH="828805" progId="Visio.Drawing.15">
                  <p:embed/>
                </p:oleObj>
              </mc:Choice>
              <mc:Fallback>
                <p:oleObj name="Visio" r:id="rId9" imgW="4572058" imgH="828805" progId="Visio.Drawing.15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6230" y="3079727"/>
                        <a:ext cx="4572000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587912" y="4075787"/>
                <a:ext cx="6096000" cy="9106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912" y="4075787"/>
                <a:ext cx="6096000" cy="910634"/>
              </a:xfrm>
              <a:prstGeom prst="rect">
                <a:avLst/>
              </a:prstGeom>
              <a:blipFill rotWithShape="0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422247"/>
              </p:ext>
            </p:extLst>
          </p:nvPr>
        </p:nvGraphicFramePr>
        <p:xfrm>
          <a:off x="6251663" y="3989552"/>
          <a:ext cx="45720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1" name="Visio" r:id="rId12" imgW="4552768" imgH="819001" progId="Visio.Drawing.15">
                  <p:embed/>
                </p:oleObj>
              </mc:Choice>
              <mc:Fallback>
                <p:oleObj name="Visio" r:id="rId12" imgW="4552768" imgH="819001" progId="Visio.Drawing.15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1663" y="3989552"/>
                        <a:ext cx="4572000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Rectangle 12"/>
          <p:cNvSpPr>
            <a:spLocks noChangeArrowheads="1"/>
          </p:cNvSpPr>
          <p:nvPr/>
        </p:nvSpPr>
        <p:spPr bwMode="auto">
          <a:xfrm>
            <a:off x="7138767" y="54632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3976710"/>
              </p:ext>
            </p:extLst>
          </p:nvPr>
        </p:nvGraphicFramePr>
        <p:xfrm>
          <a:off x="6251663" y="4997292"/>
          <a:ext cx="45720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72" name="Visio" r:id="rId14" imgW="4552768" imgH="828805" progId="Visio.Drawing.15">
                  <p:embed/>
                </p:oleObj>
              </mc:Choice>
              <mc:Fallback>
                <p:oleObj name="Visio" r:id="rId14" imgW="4552768" imgH="828805" progId="Visio.Drawing.15">
                  <p:embed/>
                  <p:pic>
                    <p:nvPicPr>
                      <p:cNvPr id="0" name="Object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1663" y="4997292"/>
                        <a:ext cx="4572000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1247335" y="5146764"/>
                <a:ext cx="6096000" cy="910634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̃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+…+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h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335" y="5146764"/>
                <a:ext cx="6096000" cy="910634"/>
              </a:xfrm>
              <a:prstGeom prst="rect">
                <a:avLst/>
              </a:prstGeom>
              <a:blipFill rotWithShape="0"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545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Frequency domain Equalization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20032" y="1825625"/>
                <a:ext cx="4951933" cy="8317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𝐷𝐹𝑇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nary>
                            <m:naryPr>
                              <m:chr m:val="⨂"/>
                              <m:subHide m:val="on"/>
                              <m:sup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/>
                            <m:sup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nary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𝐷𝐹𝑇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}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𝐷𝐹𝑇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𝑏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20032" y="1825625"/>
                <a:ext cx="4951933" cy="831703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145017" y="3019716"/>
                <a:ext cx="9097370" cy="83170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endChr m:val="}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𝐷𝐹𝑇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nary>
                                    <m:naryPr>
                                      <m:chr m:val="⨂"/>
                                      <m:subHide m:val="on"/>
                                      <m:supHide m:val="on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</m:e>
                                  </m:nary>
                                  <m:d>
                                    <m:d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</m:d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𝑣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𝐷𝐹𝑇</m:t>
                          </m:r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} ∙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𝐷𝐹𝑇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{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𝐷𝐹𝑇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{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5017" y="3019716"/>
                <a:ext cx="9097370" cy="83170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2717868" y="3986356"/>
                <a:ext cx="3180550" cy="4362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𝐷𝐹𝑇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≡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𝐴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=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7868" y="3986356"/>
                <a:ext cx="3180550" cy="436210"/>
              </a:xfrm>
              <a:prstGeom prst="rect">
                <a:avLst/>
              </a:prstGeom>
              <a:blipFill rotWithShape="0">
                <a:blip r:embed="rId4"/>
                <a:stretch>
                  <a:fillRect b="-14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052549" y="4910875"/>
                <a:ext cx="1578445" cy="38888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𝐷𝐹𝑇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549" y="4910875"/>
                <a:ext cx="1578445" cy="38888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052549" y="5690434"/>
                <a:ext cx="179882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2549" y="5690434"/>
                <a:ext cx="1798826" cy="369332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53649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Cyclic Prefix: ICI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4374676" y="4733925"/>
            <a:ext cx="4343400" cy="2124075"/>
          </a:xfrm>
          <a:prstGeom prst="rect">
            <a:avLst/>
          </a:prstGeom>
        </p:spPr>
      </p:pic>
      <p:pic>
        <p:nvPicPr>
          <p:cNvPr id="10" name="Picture 9"/>
          <p:cNvPicPr/>
          <p:nvPr/>
        </p:nvPicPr>
        <p:blipFill>
          <a:blip r:embed="rId3"/>
          <a:stretch>
            <a:fillRect/>
          </a:stretch>
        </p:blipFill>
        <p:spPr>
          <a:xfrm>
            <a:off x="3892550" y="2281237"/>
            <a:ext cx="4406900" cy="229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28440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 Packet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3124200" y="2927032"/>
            <a:ext cx="5943600" cy="100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92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TTE Communication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9602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 Key parameters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69929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Engineering &amp; Analog Hardware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3224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54591"/>
            <a:ext cx="10515600" cy="996286"/>
          </a:xfrm>
        </p:spPr>
        <p:txBody>
          <a:bodyPr/>
          <a:lstStyle/>
          <a:p>
            <a:r>
              <a:rPr lang="en-US" dirty="0" smtClean="0"/>
              <a:t>Concepts: Software Defined Radio (SDR)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078172"/>
            <a:ext cx="10515600" cy="5540991"/>
          </a:xfrm>
        </p:spPr>
        <p:txBody>
          <a:bodyPr/>
          <a:lstStyle/>
          <a:p>
            <a:r>
              <a:rPr lang="en-US" dirty="0" smtClean="0"/>
              <a:t>Transmitter: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Receiver: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07722209"/>
              </p:ext>
            </p:extLst>
          </p:nvPr>
        </p:nvGraphicFramePr>
        <p:xfrm>
          <a:off x="1094095" y="1078171"/>
          <a:ext cx="10003808" cy="2565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29" name="Visio" r:id="rId3" imgW="13191944" imgH="3076532" progId="Visio.Drawing.15">
                  <p:embed/>
                </p:oleObj>
              </mc:Choice>
              <mc:Fallback>
                <p:oleObj name="Visio" r:id="rId3" imgW="13191944" imgH="3076532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4095" y="1078171"/>
                        <a:ext cx="10003808" cy="2565779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1094095" y="4138825"/>
            <a:ext cx="20487799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66019694"/>
              </p:ext>
            </p:extLst>
          </p:nvPr>
        </p:nvGraphicFramePr>
        <p:xfrm>
          <a:off x="1094096" y="3671245"/>
          <a:ext cx="10003808" cy="30333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30" name="Visio" r:id="rId5" imgW="13553912" imgH="5419658" progId="Visio.Drawing.15">
                  <p:embed/>
                </p:oleObj>
              </mc:Choice>
              <mc:Fallback>
                <p:oleObj name="Visio" r:id="rId5" imgW="13553912" imgH="5419658" progId="Visio.Drawing.15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4096" y="3671245"/>
                        <a:ext cx="10003808" cy="303335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1474235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Concepts: SIMO 1x3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433015"/>
            <a:ext cx="10515600" cy="4743948"/>
          </a:xfrm>
        </p:spPr>
        <p:txBody>
          <a:bodyPr/>
          <a:lstStyle/>
          <a:p>
            <a:r>
              <a:rPr lang="en-US" dirty="0" smtClean="0"/>
              <a:t>Fading types: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MRC: 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r>
              <a:rPr lang="en-US" dirty="0" smtClean="0"/>
              <a:t>Originally: used to combat small-scale fading using statistical independency</a:t>
            </a:r>
          </a:p>
          <a:p>
            <a:pPr lvl="1"/>
            <a:r>
              <a:rPr lang="en-US" dirty="0" smtClean="0"/>
              <a:t>Our case: use to combat large-scale fading resulting of orientation problems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03046" y="2758578"/>
            <a:ext cx="3297001" cy="162471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650173" y="1027906"/>
            <a:ext cx="5975765" cy="260985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2139" y="5308600"/>
            <a:ext cx="2990850" cy="154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8440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507"/>
            <a:ext cx="10515600" cy="968428"/>
          </a:xfrm>
        </p:spPr>
        <p:txBody>
          <a:bodyPr/>
          <a:lstStyle/>
          <a:p>
            <a:r>
              <a:rPr lang="en-US" dirty="0" smtClean="0"/>
              <a:t>Analog Hardware- Transmitter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914400"/>
            <a:ext cx="10515600" cy="582644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D/A: NI USB6212</a:t>
            </a:r>
          </a:p>
          <a:p>
            <a:pPr lvl="1"/>
            <a:r>
              <a:rPr lang="en-US" dirty="0"/>
              <a:t># of bits =16</a:t>
            </a:r>
          </a:p>
          <a:p>
            <a:pPr lvl="1"/>
            <a:r>
              <a:rPr lang="en-US" dirty="0" err="1"/>
              <a:t>Fs,max</a:t>
            </a:r>
            <a:r>
              <a:rPr lang="en-US" dirty="0"/>
              <a:t>=250ksps</a:t>
            </a:r>
          </a:p>
          <a:p>
            <a:pPr lvl="1"/>
            <a:r>
              <a:rPr lang="en-US" dirty="0" err="1"/>
              <a:t>Vout,max</a:t>
            </a:r>
            <a:r>
              <a:rPr lang="en-US" dirty="0"/>
              <a:t>=+/-</a:t>
            </a:r>
            <a:r>
              <a:rPr lang="en-US" dirty="0" smtClean="0"/>
              <a:t>10v</a:t>
            </a:r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Amplifier: AE </a:t>
            </a:r>
            <a:r>
              <a:rPr lang="en-US" dirty="0" err="1" smtClean="0"/>
              <a:t>Techron</a:t>
            </a:r>
            <a:r>
              <a:rPr lang="en-US" dirty="0" smtClean="0"/>
              <a:t> 2105</a:t>
            </a:r>
          </a:p>
          <a:p>
            <a:pPr lvl="1"/>
            <a:r>
              <a:rPr lang="en-US" dirty="0"/>
              <a:t>Amplification, max=20V/V</a:t>
            </a:r>
          </a:p>
          <a:p>
            <a:pPr lvl="1"/>
            <a:r>
              <a:rPr lang="en-US" dirty="0"/>
              <a:t>Frequency range=[0,20]kHz</a:t>
            </a:r>
          </a:p>
          <a:p>
            <a:pPr lvl="1"/>
            <a:r>
              <a:rPr lang="en-US" dirty="0" err="1"/>
              <a:t>Vout,max</a:t>
            </a:r>
            <a:r>
              <a:rPr lang="en-US" dirty="0"/>
              <a:t>=150 v</a:t>
            </a:r>
          </a:p>
          <a:p>
            <a:pPr lvl="1"/>
            <a:r>
              <a:rPr lang="en-US" dirty="0" err="1"/>
              <a:t>Zout</a:t>
            </a:r>
            <a:r>
              <a:rPr lang="en-US" dirty="0"/>
              <a:t>=28mOhm in series with </a:t>
            </a:r>
            <a:r>
              <a:rPr lang="en-US" dirty="0" smtClean="0"/>
              <a:t>1uH</a:t>
            </a:r>
          </a:p>
          <a:p>
            <a:pPr marL="457200" lvl="1" indent="0">
              <a:buNone/>
            </a:pPr>
            <a:endParaRPr lang="en-US" dirty="0"/>
          </a:p>
          <a:p>
            <a:pPr lvl="0"/>
            <a:r>
              <a:rPr lang="en-US" dirty="0" smtClean="0"/>
              <a:t>Antenna: </a:t>
            </a:r>
            <a:r>
              <a:rPr lang="en-US" dirty="0"/>
              <a:t>FESP-5133 </a:t>
            </a:r>
            <a:r>
              <a:rPr lang="en-US" dirty="0" smtClean="0"/>
              <a:t>1330</a:t>
            </a:r>
          </a:p>
          <a:p>
            <a:pPr lvl="1"/>
            <a:r>
              <a:rPr lang="en-US" dirty="0"/>
              <a:t>Diameter=0.126m</a:t>
            </a:r>
          </a:p>
          <a:p>
            <a:pPr lvl="1"/>
            <a:r>
              <a:rPr lang="en-US" dirty="0"/>
              <a:t># of windings=225</a:t>
            </a:r>
          </a:p>
          <a:p>
            <a:pPr lvl="1"/>
            <a:r>
              <a:rPr lang="en-US" dirty="0"/>
              <a:t>Inductance= 6.5 </a:t>
            </a:r>
            <a:r>
              <a:rPr lang="en-US" dirty="0" err="1"/>
              <a:t>mH</a:t>
            </a:r>
            <a:endParaRPr lang="en-US" dirty="0"/>
          </a:p>
          <a:p>
            <a:pPr lvl="1"/>
            <a:r>
              <a:rPr lang="en-US" dirty="0"/>
              <a:t>Frequency range= [0,20]kHz</a:t>
            </a:r>
          </a:p>
          <a:p>
            <a:pPr lvl="1"/>
            <a:r>
              <a:rPr lang="en-US" dirty="0"/>
              <a:t>Saturation current= 20 Amps</a:t>
            </a:r>
          </a:p>
          <a:p>
            <a:endParaRPr lang="en-US" dirty="0" smtClean="0"/>
          </a:p>
          <a:p>
            <a:endParaRPr lang="en-US" dirty="0"/>
          </a:p>
        </p:txBody>
      </p:sp>
      <p:pic>
        <p:nvPicPr>
          <p:cNvPr id="9" name="Picture 8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0994" y="2442950"/>
            <a:ext cx="3359985" cy="1350338"/>
          </a:xfrm>
          <a:prstGeom prst="rect">
            <a:avLst/>
          </a:prstGeom>
          <a:noFill/>
          <a:ln>
            <a:noFill/>
          </a:ln>
          <a:effectLst/>
          <a:extLst/>
        </p:spPr>
      </p:pic>
      <p:pic>
        <p:nvPicPr>
          <p:cNvPr id="10" name="Picture 9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8455" y="4435876"/>
            <a:ext cx="2743200" cy="2218690"/>
          </a:xfrm>
          <a:prstGeom prst="rect">
            <a:avLst/>
          </a:prstGeom>
        </p:spPr>
      </p:pic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5367134" y="4287837"/>
            <a:ext cx="3080735" cy="245300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69200" y="-170224"/>
            <a:ext cx="1359665" cy="337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6770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507"/>
            <a:ext cx="10515600" cy="968428"/>
          </a:xfrm>
        </p:spPr>
        <p:txBody>
          <a:bodyPr/>
          <a:lstStyle/>
          <a:p>
            <a:r>
              <a:rPr lang="en-US" dirty="0" smtClean="0"/>
              <a:t>Analog Hardware- Receiver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0251" y="914400"/>
            <a:ext cx="11053549" cy="5826442"/>
          </a:xfrm>
        </p:spPr>
        <p:txBody>
          <a:bodyPr>
            <a:normAutofit/>
          </a:bodyPr>
          <a:lstStyle/>
          <a:p>
            <a:r>
              <a:rPr lang="en-US" dirty="0" smtClean="0"/>
              <a:t>A/D: NI USB6212</a:t>
            </a:r>
          </a:p>
          <a:p>
            <a:pPr lvl="1"/>
            <a:r>
              <a:rPr lang="en-US" dirty="0"/>
              <a:t># of inputs=4</a:t>
            </a:r>
          </a:p>
          <a:p>
            <a:pPr lvl="1"/>
            <a:r>
              <a:rPr lang="en-US" dirty="0"/>
              <a:t>#</a:t>
            </a:r>
            <a:r>
              <a:rPr lang="en-US" dirty="0" smtClean="0"/>
              <a:t> </a:t>
            </a:r>
            <a:r>
              <a:rPr lang="en-US" dirty="0"/>
              <a:t>of bits=16</a:t>
            </a:r>
          </a:p>
          <a:p>
            <a:pPr lvl="1"/>
            <a:r>
              <a:rPr lang="en-US" dirty="0" err="1"/>
              <a:t>Fs,max</a:t>
            </a:r>
            <a:r>
              <a:rPr lang="en-US" dirty="0"/>
              <a:t>=100 </a:t>
            </a:r>
            <a:r>
              <a:rPr lang="en-US" dirty="0" err="1"/>
              <a:t>ksps</a:t>
            </a:r>
            <a:endParaRPr lang="en-US" dirty="0"/>
          </a:p>
          <a:p>
            <a:pPr lvl="1"/>
            <a:r>
              <a:rPr lang="en-US" dirty="0" err="1"/>
              <a:t>Vin,max</a:t>
            </a:r>
            <a:r>
              <a:rPr lang="en-US" dirty="0"/>
              <a:t>=+/-</a:t>
            </a:r>
            <a:r>
              <a:rPr lang="en-US" dirty="0" smtClean="0"/>
              <a:t>10v</a:t>
            </a:r>
          </a:p>
          <a:p>
            <a:pPr lvl="1"/>
            <a:endParaRPr lang="en-US" dirty="0"/>
          </a:p>
          <a:p>
            <a:r>
              <a:rPr lang="en-US" dirty="0" smtClean="0"/>
              <a:t>Anti Aliasing Filter: MAX7418 (not used finally)</a:t>
            </a:r>
            <a:endParaRPr lang="en-US" dirty="0"/>
          </a:p>
        </p:txBody>
      </p:sp>
      <p:pic>
        <p:nvPicPr>
          <p:cNvPr id="15" name="Picture 1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2209" y="914399"/>
            <a:ext cx="3976573" cy="2224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8"/>
          <p:cNvPicPr/>
          <p:nvPr/>
        </p:nvPicPr>
        <p:blipFill>
          <a:blip r:embed="rId3"/>
          <a:stretch>
            <a:fillRect/>
          </a:stretch>
        </p:blipFill>
        <p:spPr>
          <a:xfrm>
            <a:off x="3867456" y="3903260"/>
            <a:ext cx="3434096" cy="2837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7979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Analog Hardware- Receiver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Antenna: </a:t>
            </a:r>
            <a:r>
              <a:rPr lang="en-US" dirty="0" err="1"/>
              <a:t>Metronix</a:t>
            </a:r>
            <a:r>
              <a:rPr lang="en-US" dirty="0"/>
              <a:t> SHFT-02e</a:t>
            </a:r>
          </a:p>
          <a:p>
            <a:pPr lvl="1"/>
            <a:r>
              <a:rPr lang="en-US" dirty="0"/>
              <a:t>Frequency range=[1,300]kHz</a:t>
            </a:r>
          </a:p>
          <a:p>
            <a:pPr lvl="1"/>
            <a:r>
              <a:rPr lang="en-US" dirty="0"/>
              <a:t>Output Sensitivity= 0.05V/</a:t>
            </a:r>
            <a:r>
              <a:rPr lang="en-US" dirty="0" err="1"/>
              <a:t>nTesla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151427" y="1027906"/>
            <a:ext cx="3944203" cy="2111079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4322" y="3468335"/>
            <a:ext cx="5224540" cy="3244870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274" y="3613130"/>
            <a:ext cx="5313422" cy="310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95786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System parameters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6" y="1078173"/>
                <a:ext cx="5480716" cy="5540991"/>
              </a:xfrm>
            </p:spPr>
            <p:txBody>
              <a:bodyPr>
                <a:normAutofit/>
              </a:bodyPr>
              <a:lstStyle/>
              <a:p>
                <a:pPr lvl="0"/>
                <a:r>
                  <a:rPr lang="en-US" dirty="0"/>
                  <a:t>Signal: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𝐹𝑐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𝐵𝑊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𝑃𝐴𝑃𝑅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 dirty="0"/>
              </a:p>
              <a:p>
                <a:pPr lvl="0"/>
                <a:r>
                  <a:rPr lang="en-US" dirty="0" err="1"/>
                  <a:t>Tx</a:t>
                </a:r>
                <a:r>
                  <a:rPr lang="en-US" dirty="0"/>
                  <a:t> coil: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𝑖𝑛𝑑𝑢𝑐𝑡𝑖𝑜𝑛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485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𝐻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𝐷𝑖𝑎𝑚𝑒𝑡𝑒𝑟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#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𝑤𝑖𝑛𝑑𝑖𝑛𝑔𝑠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𝑐𝑜𝑖𝑙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endParaRPr lang="en-US" dirty="0"/>
              </a:p>
              <a:p>
                <a:pPr lvl="0"/>
                <a:r>
                  <a:rPr lang="en-US" dirty="0" err="1"/>
                  <a:t>Tx</a:t>
                </a:r>
                <a:r>
                  <a:rPr lang="en-US" dirty="0"/>
                  <a:t> amplifier: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=+/−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</m:func>
                  </m:oMath>
                </a14:m>
                <a:r>
                  <a:rPr lang="en-US" dirty="0"/>
                  <a:t> (that is also the D/A’s full scale voltage)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𝑎𝑚𝑝𝑙𝑖𝑓𝑖𝑐𝑎𝑡𝑖𝑜𝑛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6" y="1078173"/>
                <a:ext cx="5480716" cy="5540991"/>
              </a:xfrm>
              <a:blipFill rotWithShape="0">
                <a:blip r:embed="rId2"/>
                <a:stretch>
                  <a:fillRect l="-2002" t="-1870" r="-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2"/>
              <p:cNvSpPr txBox="1">
                <a:spLocks/>
              </p:cNvSpPr>
              <p:nvPr/>
            </p:nvSpPr>
            <p:spPr>
              <a:xfrm>
                <a:off x="6082919" y="1078173"/>
                <a:ext cx="5480716" cy="55409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 smtClean="0"/>
                  <a:t>Rx </a:t>
                </a:r>
                <a:r>
                  <a:rPr lang="en-US" dirty="0"/>
                  <a:t>Sensor: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𝑆𝑒𝑛𝑠𝑖𝑡𝑖𝑣𝑖𝑡𝑦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05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𝑛𝑇</m:t>
                            </m:r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𝑁𝑜𝑖𝑠𝑒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𝑠𝑝𝑒𝑐𝑡𝑟𝑙𝑎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𝑑𝑒𝑛𝑠𝑖𝑡𝑦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𝑇𝑒𝑠𝑙𝑎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ad>
                      <m:radPr>
                        <m:degHide m:val="on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𝐻𝑧</m:t>
                        </m:r>
                      </m:e>
                    </m:rad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/>
                  <a:t>A/D: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𝐸𝑁𝑜𝐵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𝐾𝑠𝑝𝑠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 smtClean="0"/>
              </a:p>
              <a:p>
                <a:pPr lvl="1"/>
                <a:endParaRPr lang="en-US" dirty="0"/>
              </a:p>
              <a:p>
                <a:r>
                  <a:rPr lang="en-US" dirty="0" smtClean="0"/>
                  <a:t>Channel:</a:t>
                </a:r>
              </a:p>
              <a:p>
                <a:pPr lvl="1"/>
                <a:r>
                  <a:rPr lang="en-US" dirty="0" smtClean="0"/>
                  <a:t>Free space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𝑟𝑎𝑛𝑔𝑒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4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82919" y="1078173"/>
                <a:ext cx="5480716" cy="5540991"/>
              </a:xfrm>
              <a:prstGeom prst="rect">
                <a:avLst/>
              </a:prstGeom>
              <a:blipFill rotWithShape="0">
                <a:blip r:embed="rId3"/>
                <a:stretch>
                  <a:fillRect l="-2002"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9486336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Budget: Calculation - Signal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122831" y="1078173"/>
                <a:ext cx="11928142" cy="5540991"/>
              </a:xfrm>
            </p:spPr>
            <p:txBody>
              <a:bodyPr>
                <a:normAutofit/>
              </a:bodyPr>
              <a:lstStyle/>
              <a:p>
                <a:r>
                  <a:rPr lang="en-US" dirty="0" smtClean="0"/>
                  <a:t>Tx:</a:t>
                </a:r>
              </a:p>
              <a:p>
                <a:pPr lvl="1"/>
                <a:r>
                  <a:rPr lang="en-US" dirty="0" smtClean="0"/>
                  <a:t>D/A: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𝐷𝐴𝐶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𝑃𝐴𝑃𝑅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20</m:t>
                            </m:r>
                          </m:den>
                        </m:f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Amplifier: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𝐴𝑚𝑝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𝐷𝐴𝐶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𝑅𝑀𝑆</m:t>
                        </m:r>
                      </m:sub>
                    </m:sSub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𝐴𝑚𝑝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pPr lvl="1"/>
                <a:r>
                  <a:rPr lang="en-US" dirty="0" smtClean="0"/>
                  <a:t>Antenna:</a:t>
                </a:r>
              </a:p>
              <a:p>
                <a:pPr marL="457200" lvl="1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𝜇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𝐴𝑚𝑝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𝑜𝑢𝑡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𝑅𝑀𝑆</m:t>
                                    </m:r>
                                  </m:sub>
                                </m:sSub>
                              </m:num>
                              <m:den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𝑍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𝑐𝑜𝑖𝑙</m:t>
                                    </m:r>
                                  </m:sub>
                                </m:sSub>
                              </m:den>
                            </m:f>
                          </m:e>
                        </m:d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𝑐𝑜𝑖𝑙</m:t>
                            </m:r>
                          </m:sub>
                        </m:sSub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𝑝𝑖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.</m:t>
                                    </m:r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125</m:t>
                                    </m:r>
                                  </m:num>
                                  <m:den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50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408</m:t>
                                </m:r>
                              </m:den>
                            </m:f>
                          </m:e>
                        </m:d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25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𝑇𝑒𝑠𝑙𝑎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Rx:</a:t>
                </a:r>
              </a:p>
              <a:p>
                <a:pPr lvl="1"/>
                <a:r>
                  <a:rPr lang="en-US" dirty="0" smtClean="0"/>
                  <a:t>Antenna:</a:t>
                </a:r>
              </a:p>
              <a:p>
                <a:pPr marL="457200" lvl="1" indent="0">
                  <a:buNone/>
                </a:pP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𝑠𝑒𝑛𝑠𝑜𝑟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𝑜𝑢𝑡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𝐵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</m:d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𝑇𝑒𝑠𝑙𝑎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𝑆𝑒𝑛𝑠𝑖𝑡𝑖𝑣𝑖𝑡𝑦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𝑇𝑒𝑠𝑙𝑎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39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endParaRPr lang="en-US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𝑠𝑒𝑛𝑠𝑜𝑟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𝑜𝑢𝑡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𝑠𝑒𝑛𝑠𝑜𝑟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𝑜𝑢𝑡</m:t>
                                  </m:r>
                                </m:sub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50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23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dirty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2831" y="1078173"/>
                <a:ext cx="11928142" cy="5540991"/>
              </a:xfrm>
              <a:blipFill rotWithShape="0">
                <a:blip r:embed="rId2"/>
                <a:stretch>
                  <a:fillRect l="-920"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344272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Calculation: Noises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r>
                  <a:rPr lang="en-US" dirty="0" smtClean="0"/>
                  <a:t>Channel: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𝑉𝐿𝐹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174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𝑑𝐵𝑚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𝐻𝑧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125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𝑑𝐵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𝐵𝑊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Rx Antenna (Sensor):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𝑁𝑆𝐷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𝑠𝑒𝑛𝑠𝑜𝑟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8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15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𝑇𝑒𝑠𝑙𝑎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𝐻𝑧</m:t>
                                </m:r>
                              </m:e>
                            </m:rad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∙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9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𝑇𝑒𝑠𝑙𝑎</m:t>
                            </m:r>
                          </m:den>
                        </m:f>
                      </m:e>
                    </m:d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𝐻𝑧</m:t>
                                </m:r>
                              </m:e>
                            </m:rad>
                          </m:den>
                        </m:f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𝑆𝑄𝑅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𝑠𝑒𝑛𝑠𝑜𝑟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𝑁𝑆</m:t>
                    </m:r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𝑠𝑒𝑛𝑠𝑜𝑟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en-US" i="1">
                        <a:latin typeface="Cambria Math" panose="02040503050406030204" pitchFamily="18" charset="0"/>
                      </a:rPr>
                      <m:t>𝐵𝑊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𝑠𝑒𝑛𝑠𝑜𝑟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𝑆𝑄𝑅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𝑠𝑒𝑛𝑠𝑜𝑟</m:t>
                            </m:r>
                          </m:sub>
                        </m:sSub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)=−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A/D:	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𝐷𝑅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𝐸𝑁𝑜𝐵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𝐹𝑆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  <m:r>
                          <a:rPr lang="en-US" i="1">
                            <a:latin typeface="Cambria Math" panose="02040503050406030204" pitchFamily="18" charset="0"/>
                          </a:rPr>
                          <m:t>/(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∗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50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))</m:t>
                        </m:r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30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𝐴𝐷𝐶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𝐹𝑆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𝐷𝑅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10</m:t>
                    </m:r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fName>
                      <m:e>
                        <m:f>
                          <m:f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</m:sub>
                            </m:sSub>
                          </m:num>
                          <m:den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𝐵𝑊</m:t>
                            </m:r>
                          </m:den>
                        </m:f>
                      </m:e>
                    </m:func>
                    <m:r>
                      <a:rPr lang="en-US" i="1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56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7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dirty="0"/>
              </a:p>
              <a:p>
                <a:r>
                  <a:rPr lang="en-US" dirty="0" smtClean="0"/>
                  <a:t>Conclusion: Channel noise is dominant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l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00334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Various Terms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Magneto Quasi Static</a:t>
            </a:r>
          </a:p>
          <a:p>
            <a:r>
              <a:rPr lang="en-US" dirty="0" smtClean="0"/>
              <a:t>VLF</a:t>
            </a:r>
          </a:p>
          <a:p>
            <a:r>
              <a:rPr lang="en-US" dirty="0" smtClean="0"/>
              <a:t>TTE</a:t>
            </a:r>
          </a:p>
          <a:p>
            <a:r>
              <a:rPr lang="en-US" dirty="0" smtClean="0"/>
              <a:t>Near Field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862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Calculation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r>
                  <a:rPr lang="en-US" dirty="0" smtClean="0"/>
                  <a:t>At A/D digital output: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𝑆𝑖𝑔𝑛𝑎𝑙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𝑁𝑜𝑖𝑠𝑒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b="0" dirty="0" smtClean="0"/>
              </a:p>
              <a:p>
                <a:pPr lvl="1"/>
                <a:endParaRPr lang="en-US" dirty="0" smtClean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𝑆𝑁𝑅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33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𝑑𝐵𝑚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l="-949"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000780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Budget- Preliminary experiment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6" y="1078173"/>
            <a:ext cx="5794614" cy="5540991"/>
          </a:xfrm>
        </p:spPr>
        <p:txBody>
          <a:bodyPr/>
          <a:lstStyle/>
          <a:p>
            <a:r>
              <a:rPr lang="en-US" dirty="0" smtClean="0"/>
              <a:t>Magnetic devices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Tx</a:t>
            </a:r>
            <a:r>
              <a:rPr lang="en-US" dirty="0" smtClean="0"/>
              <a:t> chain: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36" y="1536203"/>
            <a:ext cx="4330700" cy="2421648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6100550" y="1078173"/>
            <a:ext cx="5794614" cy="55409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Rx chain:</a:t>
            </a:r>
          </a:p>
          <a:p>
            <a:endParaRPr lang="en-US" dirty="0"/>
          </a:p>
        </p:txBody>
      </p:sp>
      <p:pic>
        <p:nvPicPr>
          <p:cNvPr id="6" name="Picture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52" y="4544704"/>
            <a:ext cx="5332651" cy="2183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976" y="1699977"/>
            <a:ext cx="5100641" cy="429139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54297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Link </a:t>
            </a:r>
            <a:r>
              <a:rPr lang="en-US" dirty="0"/>
              <a:t>Budget- Preliminary </a:t>
            </a:r>
            <a:r>
              <a:rPr lang="en-US" dirty="0" smtClean="0"/>
              <a:t>experiment</a:t>
            </a:r>
            <a:r>
              <a:rPr lang="en-US" smtClean="0"/>
              <a:t>: Results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119" y="955343"/>
            <a:ext cx="5391150" cy="2999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119" y="4034790"/>
            <a:ext cx="5391150" cy="282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12" y="763704"/>
            <a:ext cx="5391150" cy="319087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305936" y="4671018"/>
                <a:ext cx="4432367" cy="4326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𝑒𝑥𝑝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10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type m:val="li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Sup>
                                <m:sSub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𝑉</m:t>
                                      </m:r>
                                    </m:e>
                                  </m:d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𝑅𝑀𝑆</m:t>
                                  </m:r>
                                </m:sub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num>
                            <m:den>
                              <m:sSup>
                                <m:sSup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e>
                                <m:sup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i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</m:den>
                          </m:f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)=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31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𝑑𝐵𝑚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36" y="4671018"/>
                <a:ext cx="4432367" cy="432683"/>
              </a:xfrm>
              <a:prstGeom prst="rect">
                <a:avLst/>
              </a:prstGeom>
              <a:blipFill rotWithShape="0">
                <a:blip r:embed="rId5"/>
                <a:stretch>
                  <a:fillRect t="-92958" b="-15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305936" y="4230212"/>
                <a:ext cx="1944700" cy="38151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𝑅𝑋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23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𝑑𝐵𝑚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36" y="4230212"/>
                <a:ext cx="1944700" cy="381515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305936" y="5559229"/>
                <a:ext cx="4861972" cy="68922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𝑁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𝑦𝑏</m:t>
                          </m:r>
                        </m:sub>
                      </m:sSub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P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Rx</m:t>
                              </m:r>
                              <m: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th</m:t>
                              </m:r>
                            </m:sub>
                          </m:sSub>
                        </m:den>
                      </m:f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↔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𝐸𝑉𝑀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40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𝑑𝐵𝑚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!</m:t>
                      </m:r>
                    </m:oMath>
                  </m:oMathPara>
                </a14:m>
                <a:endParaRPr lang="en-US" i="1" dirty="0"/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5936" y="5559229"/>
                <a:ext cx="4861972" cy="689228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487612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Engineering- OFDM parameters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7983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109183"/>
            <a:ext cx="10515600" cy="805217"/>
          </a:xfrm>
        </p:spPr>
        <p:txBody>
          <a:bodyPr>
            <a:normAutofit/>
          </a:bodyPr>
          <a:lstStyle/>
          <a:p>
            <a:r>
              <a:rPr lang="en-US" dirty="0" smtClean="0"/>
              <a:t>Basic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838200" y="1050878"/>
                <a:ext cx="10515600" cy="5540991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dirty="0" smtClean="0"/>
                  <a:t>Chip: for hardware constraints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𝐹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𝑖𝑝</m:t>
                        </m:r>
                      </m:sub>
                    </m:sSub>
                    <m:r>
                      <a:rPr lang="en-US" i="1"/>
                      <m:t>=</m:t>
                    </m:r>
                    <m:r>
                      <a:rPr lang="en-US" i="1"/>
                      <m:t>10</m:t>
                    </m:r>
                    <m:r>
                      <a:rPr lang="en-US" i="1"/>
                      <m:t> </m:t>
                    </m:r>
                    <m:r>
                      <a:rPr lang="en-US" i="1"/>
                      <m:t>𝑘𝐻𝑧</m:t>
                    </m:r>
                    <m:r>
                      <a:rPr lang="en-US" i="1"/>
                      <m:t>↔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𝑖𝑝</m:t>
                        </m:r>
                      </m:sub>
                    </m:sSub>
                    <m:r>
                      <a:rPr lang="en-US" i="1"/>
                      <m:t>=</m:t>
                    </m:r>
                    <m:r>
                      <a:rPr lang="en-US" i="1"/>
                      <m:t>0</m:t>
                    </m:r>
                    <m:r>
                      <a:rPr lang="en-US" i="1"/>
                      <m:t>.</m:t>
                    </m:r>
                    <m:r>
                      <a:rPr lang="en-US" i="1"/>
                      <m:t>1</m:t>
                    </m:r>
                    <m:r>
                      <a:rPr lang="en-US" i="1"/>
                      <m:t> </m:t>
                    </m:r>
                    <m:r>
                      <a:rPr lang="en-US" i="1"/>
                      <m:t>𝑚𝑠𝑒𝑐</m:t>
                    </m:r>
                    <m:r>
                      <a:rPr lang="en-US" i="1"/>
                      <m:t>=</m:t>
                    </m:r>
                    <m:r>
                      <a:rPr lang="en-US" i="1"/>
                      <m:t>100</m:t>
                    </m:r>
                    <m:r>
                      <a:rPr lang="en-US" i="1"/>
                      <m:t> </m:t>
                    </m:r>
                    <m:r>
                      <a:rPr lang="en-US" i="1"/>
                      <m:t>𝜇</m:t>
                    </m:r>
                    <m:r>
                      <a:rPr lang="en-US" i="1"/>
                      <m:t>𝑠𝑒𝑐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CP: to withstand its role of compensating for the channel-</a:t>
                </a:r>
              </a:p>
              <a:p>
                <a:pPr marL="0" indent="0">
                  <a:buNone/>
                </a:pP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</m:t>
                        </m:r>
                      </m:e>
                      <m:sub>
                        <m:r>
                          <a:rPr lang="en-US" i="1"/>
                          <m:t>𝐶𝑃</m:t>
                        </m:r>
                      </m:sub>
                    </m:sSub>
                    <m:r>
                      <a:rPr lang="en-US" i="1"/>
                      <m:t>=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𝑁</m:t>
                        </m:r>
                      </m:e>
                      <m:sub>
                        <m:r>
                          <a:rPr lang="en-US" i="1"/>
                          <m:t>𝐶𝑃</m:t>
                        </m:r>
                      </m:sub>
                    </m:sSub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𝑖𝑝</m:t>
                        </m:r>
                      </m:sub>
                    </m:sSub>
                    <m:r>
                      <a:rPr lang="en-US" i="1"/>
                      <m:t>&gt;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𝑎𝑛𝑛𝑒𝑙</m:t>
                        </m:r>
                      </m:sub>
                    </m:sSub>
                    <m:r>
                      <a:rPr lang="en-US" i="1"/>
                      <m:t>=</m:t>
                    </m:r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𝐿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𝑎𝑛𝑛𝑒𝑙</m:t>
                        </m:r>
                      </m:sub>
                    </m:sSub>
                    <m:sSub>
                      <m:sSubPr>
                        <m:ctrlPr>
                          <a:rPr lang="en-US" i="1"/>
                        </m:ctrlPr>
                      </m:sSubPr>
                      <m:e>
                        <m:r>
                          <a:rPr lang="en-US" i="1"/>
                          <m:t>𝑇</m:t>
                        </m:r>
                      </m:e>
                      <m:sub>
                        <m:r>
                          <a:rPr lang="en-US" i="1"/>
                          <m:t>𝑐</m:t>
                        </m:r>
                        <m:r>
                          <a:rPr lang="en-US" i="1"/>
                          <m:t>h</m:t>
                        </m:r>
                        <m:r>
                          <a:rPr lang="en-US" i="1"/>
                          <m:t>𝑖𝑝</m:t>
                        </m:r>
                      </m:sub>
                    </m:sSub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⇔</m:t>
                          </m:r>
                          <m:r>
                            <a:rPr lang="en-US" i="1"/>
                            <m:t>𝑁</m:t>
                          </m:r>
                        </m:e>
                        <m:sub>
                          <m:r>
                            <a:rPr lang="en-US" i="1"/>
                            <m:t>𝐶𝑃</m:t>
                          </m:r>
                        </m:sub>
                      </m:sSub>
                      <m:r>
                        <a:rPr lang="en-US" i="1"/>
                        <m:t>&gt;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𝐿</m:t>
                          </m:r>
                        </m:e>
                        <m:sub>
                          <m:r>
                            <a:rPr lang="en-US" i="1"/>
                            <m:t>𝑐</m:t>
                          </m:r>
                          <m:r>
                            <a:rPr lang="en-US" i="1"/>
                            <m:t>h</m:t>
                          </m:r>
                          <m:r>
                            <a:rPr lang="en-US" i="1"/>
                            <m:t>𝑎𝑛𝑛𝑒𝑙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We chose;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𝑁</m:t>
                          </m:r>
                        </m:e>
                        <m:sub>
                          <m:r>
                            <a:rPr lang="en-US" i="1"/>
                            <m:t>𝐶𝑃</m:t>
                          </m:r>
                        </m:sub>
                      </m:sSub>
                      <m:r>
                        <a:rPr lang="en-US" i="1"/>
                        <m:t>=</m:t>
                      </m:r>
                      <m:r>
                        <a:rPr lang="en-US" i="1"/>
                        <m:t>1</m:t>
                      </m:r>
                      <m:r>
                        <a:rPr lang="en-US" i="1"/>
                        <m:t>.</m:t>
                      </m:r>
                      <m:r>
                        <a:rPr lang="en-US" i="1"/>
                        <m:t>6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𝐿</m:t>
                          </m:r>
                        </m:e>
                        <m:sub>
                          <m:r>
                            <a:rPr lang="en-US" i="1"/>
                            <m:t>𝑐</m:t>
                          </m:r>
                          <m:r>
                            <a:rPr lang="en-US" i="1"/>
                            <m:t>h</m:t>
                          </m:r>
                          <m:r>
                            <a:rPr lang="en-US" i="1"/>
                            <m:t>𝑎𝑛𝑛𝑒𝑙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r>
                  <a:rPr lang="en-US" dirty="0" smtClean="0"/>
                  <a:t>FFT: for  high efficiency-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𝑁</m:t>
                          </m:r>
                        </m:e>
                        <m:sub>
                          <m:r>
                            <a:rPr lang="en-US" i="1"/>
                            <m:t>𝐹𝐹𝑇</m:t>
                          </m:r>
                        </m:sub>
                      </m:sSub>
                      <m:r>
                        <a:rPr lang="en-US" i="1"/>
                        <m:t>&gt;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𝑁</m:t>
                          </m:r>
                        </m:e>
                        <m:sub>
                          <m:r>
                            <a:rPr lang="en-US" i="1"/>
                            <m:t>𝐶𝑃</m:t>
                          </m:r>
                        </m:sub>
                      </m:sSub>
                      <m:r>
                        <a:rPr lang="en-US" i="1"/>
                        <m:t>&gt;</m:t>
                      </m:r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r>
                            <a:rPr lang="en-US" i="1"/>
                            <m:t>𝐿</m:t>
                          </m:r>
                        </m:e>
                        <m:sub>
                          <m:r>
                            <a:rPr lang="en-US" i="1"/>
                            <m:t>𝑐</m:t>
                          </m:r>
                          <m:r>
                            <a:rPr lang="en-US" i="1"/>
                            <m:t>h</m:t>
                          </m:r>
                          <m:r>
                            <a:rPr lang="en-US" i="1"/>
                            <m:t>𝑎𝑛𝑛𝑒𝑙</m:t>
                          </m:r>
                        </m:sub>
                      </m:sSub>
                    </m:oMath>
                  </m:oMathPara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We chose;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64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802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11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256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802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512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802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16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050878"/>
                <a:ext cx="10515600" cy="5540991"/>
              </a:xfrm>
              <a:blipFill rotWithShape="0">
                <a:blip r:embed="rId2"/>
                <a:stretch>
                  <a:fillRect l="-1217" t="-2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3377600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Symbol, Preambles, Packet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r>
                  <a:rPr lang="en-US" dirty="0" smtClean="0"/>
                  <a:t>Packet </a:t>
                </a:r>
                <a:r>
                  <a:rPr lang="en-US" dirty="0"/>
                  <a:t>length: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𝑝𝑎𝑐𝑘𝑒𝑡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𝑂𝐹𝐷𝑀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𝑠𝑦𝑚𝑏𝑜𝑙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𝑑𝑎𝑡𝑎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𝑠𝑦𝑚𝑏𝑜𝑙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𝑜𝑟𝑡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𝑝𝑟𝑒𝑎𝑚𝑏𝑙𝑒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𝑙𝑜𝑛𝑔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𝑝𝑟𝑒𝑎𝑚𝑏𝑙𝑒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r>
                  <a:rPr lang="en-US" dirty="0"/>
                  <a:t>OFDM Symbol: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𝑂𝐹𝐷𝑀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𝑠𝑦𝑚𝑏𝑜𝑙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𝑖𝑝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𝐹𝐹𝑇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𝐶𝑃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3"/>
                <a:stretch>
                  <a:fillRect l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08439" y="1078173"/>
            <a:ext cx="20051073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97065"/>
              </p:ext>
            </p:extLst>
          </p:nvPr>
        </p:nvGraphicFramePr>
        <p:xfrm>
          <a:off x="800100" y="1078172"/>
          <a:ext cx="9790563" cy="13221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4" name="Visio" r:id="rId4" imgW="13868222" imgH="2047879" progId="Visio.Drawing.15">
                  <p:embed/>
                </p:oleObj>
              </mc:Choice>
              <mc:Fallback>
                <p:oleObj name="Visio" r:id="rId4" imgW="13868222" imgH="2047879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00100" y="1078172"/>
                        <a:ext cx="9790563" cy="132212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838658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Time Domain: Symbol</a:t>
            </a:r>
            <a:r>
              <a:rPr lang="en-US" dirty="0"/>
              <a:t>, Preambles, Packet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 fontScale="92500" lnSpcReduction="20000"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dirty="0" smtClean="0"/>
                      <m:t>Packet</m:t>
                    </m:r>
                    <m:r>
                      <m:rPr>
                        <m:nor/>
                      </m:rPr>
                      <a:rPr lang="en-US" dirty="0" smtClean="0"/>
                      <m:t> </m:t>
                    </m:r>
                    <m:r>
                      <m:rPr>
                        <m:nor/>
                      </m:rPr>
                      <a:rPr lang="en-US" dirty="0" smtClean="0"/>
                      <m:t>length</m:t>
                    </m:r>
                    <m:r>
                      <m:rPr>
                        <m:nor/>
                      </m:rPr>
                      <a:rPr lang="en-US" dirty="0" smtClean="0"/>
                      <m:t>: 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𝑝𝑎𝑐𝑘𝑒𝑡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𝑂𝐹𝐷𝑀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𝑠𝑦𝑚𝑏𝑜𝑙</m:t>
                        </m:r>
                      </m:sub>
                    </m:sSub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𝑝𝑎𝑦𝑙𝑜𝑎𝑑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h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𝑜𝑟𝑡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𝑝𝑟𝑒𝑎𝑚𝑏𝑙𝑒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𝑙𝑜𝑛𝑔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𝑝𝑟𝑒𝑎𝑚𝑏𝑙𝑒</m:t>
                            </m:r>
                          </m:sub>
                        </m:sSub>
                      </m:e>
                    </m:d>
                  </m:oMath>
                </a14:m>
                <a:endParaRPr lang="en-US" dirty="0" smtClean="0"/>
              </a:p>
              <a:p>
                <a:pPr marL="0" indent="0">
                  <a:buNone/>
                </a:pPr>
                <a:r>
                  <a:rPr lang="en-US" dirty="0" smtClean="0"/>
                  <a:t>We chose: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𝑙𝑜𝑛𝑔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8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𝑜𝑟𝑡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</m:oMath>
                </a14:m>
                <a:r>
                  <a:rPr lang="en-US" dirty="0" smtClean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𝑝𝑎𝑦𝑙𝑜𝑎𝑑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÷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250</m:t>
                    </m:r>
                  </m:oMath>
                </a14:m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dirty="0" smtClean="0"/>
                  <a:t>OFDM symbol:</a:t>
                </a:r>
                <a:endParaRPr lang="en-US" i="1" dirty="0" smtClean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𝑂𝐹𝐷𝑀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𝑠𝑦𝑚𝑏𝑜𝑙</m:t>
                              </m:r>
                            </m:sub>
                          </m:s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𝑖𝑝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l="-9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504968" y="2702265"/>
                <a:ext cx="11136572" cy="109182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Payload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𝑝𝑎𝑦𝑙𝑜𝑎𝑑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68" y="2702265"/>
                <a:ext cx="11136572" cy="1091821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/>
              <p:cNvSpPr/>
              <p:nvPr/>
            </p:nvSpPr>
            <p:spPr>
              <a:xfrm>
                <a:off x="504967" y="2702265"/>
                <a:ext cx="2331490" cy="1091821"/>
              </a:xfrm>
              <a:prstGeom prst="rect">
                <a:avLst/>
              </a:prstGeom>
              <a:solidFill>
                <a:schemeClr val="accent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Long</a:t>
                </a:r>
              </a:p>
              <a:p>
                <a:pPr algn="ctr"/>
                <a:r>
                  <a:rPr lang="en-US" dirty="0" smtClean="0"/>
                  <a:t>Preamble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𝑙𝑜𝑛𝑔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967" y="2702265"/>
                <a:ext cx="2331490" cy="1091821"/>
              </a:xfrm>
              <a:prstGeom prst="rect">
                <a:avLst/>
              </a:prstGeom>
              <a:blipFill rotWithShape="0">
                <a:blip r:embed="rId4"/>
                <a:stretch>
                  <a:fillRect t="-77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Rectangle 5"/>
              <p:cNvSpPr/>
              <p:nvPr/>
            </p:nvSpPr>
            <p:spPr>
              <a:xfrm>
                <a:off x="2836458" y="2702265"/>
                <a:ext cx="1717342" cy="1091821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Short </a:t>
                </a:r>
              </a:p>
              <a:p>
                <a:pPr algn="ctr"/>
                <a:r>
                  <a:rPr lang="en-US" dirty="0" smtClean="0"/>
                  <a:t>Preamble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𝑜𝑟𝑡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6458" y="2702265"/>
                <a:ext cx="1717342" cy="1091821"/>
              </a:xfrm>
              <a:prstGeom prst="rect">
                <a:avLst/>
              </a:prstGeom>
              <a:blipFill rotWithShape="0">
                <a:blip r:embed="rId5"/>
                <a:stretch>
                  <a:fillRect t="-66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Rectangle 6"/>
              <p:cNvSpPr/>
              <p:nvPr/>
            </p:nvSpPr>
            <p:spPr>
              <a:xfrm>
                <a:off x="6114197" y="4124994"/>
                <a:ext cx="2402006" cy="1091821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Data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𝐹𝐹𝑇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4197" y="4124994"/>
                <a:ext cx="2402006" cy="1091821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5158851" y="4124995"/>
                <a:ext cx="955346" cy="1091821"/>
              </a:xfrm>
              <a:prstGeom prst="rect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 smtClean="0"/>
                  <a:t>CP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𝐶𝑃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8851" y="4124995"/>
                <a:ext cx="955346" cy="1091821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 flipV="1">
            <a:off x="4553800" y="3794086"/>
            <a:ext cx="605051" cy="14363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>
            <a:stCxn id="7" idx="3"/>
          </p:cNvCxnSpPr>
          <p:nvPr/>
        </p:nvCxnSpPr>
        <p:spPr>
          <a:xfrm flipV="1">
            <a:off x="8516203" y="3794086"/>
            <a:ext cx="232012" cy="87681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7779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Domain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r>
                  <a:rPr lang="en-US" dirty="0" smtClean="0"/>
                  <a:t>Guard bands: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𝐹𝐹𝑇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64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𝐺𝐵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13</m:t>
                    </m:r>
                  </m:oMath>
                </a14:m>
                <a:endParaRPr lang="en-US" b="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𝐹𝐹𝑇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256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→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𝐺𝐵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56</m:t>
                    </m:r>
                  </m:oMath>
                </a14:m>
                <a:endParaRPr lang="en-US" dirty="0" smtClean="0"/>
              </a:p>
              <a:p>
                <a:r>
                  <a:rPr lang="en-US" dirty="0" smtClean="0"/>
                  <a:t>Pilots: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𝑝𝑖𝑙𝑜𝑡𝑠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6</m:t>
                    </m:r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l="-949"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Content Placeholder 3"/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917809" y="3587110"/>
            <a:ext cx="10330218" cy="3032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81486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Modulation&amp; Coding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39570133"/>
                  </p:ext>
                </p:extLst>
              </p:nvPr>
            </p:nvGraphicFramePr>
            <p:xfrm>
              <a:off x="305937" y="1323832"/>
              <a:ext cx="5043986" cy="45763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31470"/>
                    <a:gridCol w="591498"/>
                    <a:gridCol w="609108"/>
                    <a:gridCol w="591498"/>
                    <a:gridCol w="625813"/>
                    <a:gridCol w="447913"/>
                    <a:gridCol w="855188"/>
                    <a:gridCol w="591498"/>
                  </a:tblGrid>
                  <a:tr h="6474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Waveform parameter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#1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#2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#4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#5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#6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Waveform #7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𝐹𝐹𝑇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𝐶𝑃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68695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𝑝𝑖𝑙𝑜𝑡𝑠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𝐺𝐵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13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111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7012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200">
                                        <a:effectLst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>
                                        <a:effectLst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sz="1200">
                                        <a:effectLst/>
                                      </a:rPr>
                                      <m:t>𝑙𝑜𝑛𝑔</m:t>
                                    </m:r>
                                    <m:r>
                                      <a:rPr lang="en-US" sz="1200">
                                        <a:effectLst/>
                                      </a:rPr>
                                      <m:t> </m:t>
                                    </m:r>
                                    <m:r>
                                      <a:rPr lang="en-US" sz="1200">
                                        <a:effectLst/>
                                      </a:rPr>
                                      <m:t>𝑝𝑟𝑒𝑎𝑚𝑏𝑙𝑒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8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>
                                    <a:effectLst/>
                                  </a:rPr>
                                  <m:t>𝑄𝐴𝑀</m:t>
                                </m:r>
                              </m:oMath>
                            </m:oMathPara>
                          </a14:m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64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05332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Code rate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0.73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0.68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647493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Throughput [kbps]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11.34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11.9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11.9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14.98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18.3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26.16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Choice>
        <mc:Fallback>
          <p:graphicFrame>
            <p:nvGraphicFramePr>
              <p:cNvPr id="5" name="Content Placeholder 4"/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939570133"/>
                  </p:ext>
                </p:extLst>
              </p:nvPr>
            </p:nvGraphicFramePr>
            <p:xfrm>
              <a:off x="305937" y="1323832"/>
              <a:ext cx="5043986" cy="4576340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31470"/>
                    <a:gridCol w="591498"/>
                    <a:gridCol w="609108"/>
                    <a:gridCol w="591498"/>
                    <a:gridCol w="625813"/>
                    <a:gridCol w="447913"/>
                    <a:gridCol w="855188"/>
                    <a:gridCol w="591498"/>
                  </a:tblGrid>
                  <a:tr h="109728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Waveform parameter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#1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#2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#4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#5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 smtClean="0">
                              <a:effectLst/>
                            </a:rPr>
                            <a:t> </a:t>
                          </a:r>
                          <a:r>
                            <a:rPr lang="en-US" sz="1200" dirty="0">
                              <a:effectLst/>
                            </a:rPr>
                            <a:t>#6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Waveform #7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833" t="-323214" r="-593333" b="-939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256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833" t="-423214" r="-593333" b="-83928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30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6869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833" t="-480328" r="-593333" b="-67049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833" t="-632143" r="-593333" b="-6303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13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111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55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7012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833" t="-672131" r="-593333" b="-47868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32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8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34216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68580" marR="68580" marT="0" marB="0">
                        <a:blipFill rotWithShape="0">
                          <a:blip r:embed="rId2"/>
                          <a:stretch>
                            <a:fillRect l="-833" t="-841071" r="-593333" b="-42142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16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64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54864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Code rate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0.46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0.6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</a:rPr>
                            <a:t>0.73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</a:rPr>
                            <a:t>0.68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  <a:tr h="822960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Throughput [kbps]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11.34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11.9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11.12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11.9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>
                              <a:effectLst/>
                              <a:highlight>
                                <a:srgbClr val="FFFF00"/>
                              </a:highlight>
                            </a:rPr>
                            <a:t>14.98</a:t>
                          </a:r>
                          <a:endParaRPr lang="en-US" sz="120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18.3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  <a:spcAft>
                              <a:spcPts val="0"/>
                            </a:spcAft>
                          </a:pPr>
                          <a:r>
                            <a:rPr lang="en-US" sz="1200" dirty="0">
                              <a:effectLst/>
                              <a:highlight>
                                <a:srgbClr val="FFFF00"/>
                              </a:highlight>
                            </a:rPr>
                            <a:t>26.16</a:t>
                          </a:r>
                          <a:endParaRPr lang="en-US" sz="1200" dirty="0">
                            <a:effectLst/>
                            <a:latin typeface="Arial" panose="020B0604020202020204" pitchFamily="34" charset="0"/>
                            <a:ea typeface="Calibri" panose="020F050202020403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 marL="68580" marR="68580" marT="0" marB="0"/>
                    </a:tc>
                  </a:tr>
                </a:tbl>
              </a:graphicData>
            </a:graphic>
          </p:graphicFrame>
        </mc:Fallback>
      </mc:AlternateContent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4804012" y="1222896"/>
            <a:ext cx="7165075" cy="5150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317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Transmitter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192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Magneto Quasi Static regime-EM principles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83257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OFDM- Block Diagram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1815152" y="298886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983790"/>
              </p:ext>
            </p:extLst>
          </p:nvPr>
        </p:nvGraphicFramePr>
        <p:xfrm>
          <a:off x="305937" y="1364776"/>
          <a:ext cx="11185478" cy="47903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58" name="Visio" r:id="rId3" imgW="14297136" imgH="5857816" progId="Visio.Drawing.15">
                  <p:embed/>
                </p:oleObj>
              </mc:Choice>
              <mc:Fallback>
                <p:oleObj name="Visio" r:id="rId3" imgW="14297136" imgH="585781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5937" y="1364776"/>
                        <a:ext cx="11185478" cy="4790364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3126" y="3471045"/>
            <a:ext cx="2148874" cy="170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128661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IF- Block Diagram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7849359"/>
              </p:ext>
            </p:extLst>
          </p:nvPr>
        </p:nvGraphicFramePr>
        <p:xfrm>
          <a:off x="996287" y="2797791"/>
          <a:ext cx="11095630" cy="18151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83" name="Visio" r:id="rId3" imgW="14535043" imgH="1180990" progId="Visio.Drawing.15">
                  <p:embed/>
                </p:oleObj>
              </mc:Choice>
              <mc:Fallback>
                <p:oleObj name="Visio" r:id="rId3" imgW="14535043" imgH="118099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6287" y="2797791"/>
                        <a:ext cx="11095630" cy="1815152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622" y="1078173"/>
            <a:ext cx="2148874" cy="170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434" y="1078173"/>
            <a:ext cx="2124863" cy="175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4759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PAPR Reduction- characterization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/>
              </a:bodyPr>
              <a:lstStyle/>
              <a:p>
                <a:pPr marL="457200" lvl="1" indent="0">
                  <a:buNone/>
                </a:pPr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i="1"/>
                        <m:t>𝐴𝑃𝑅</m:t>
                      </m:r>
                      <m:r>
                        <a:rPr lang="en-US" i="1"/>
                        <m:t>≜</m:t>
                      </m:r>
                      <m:f>
                        <m:fPr>
                          <m:ctrlPr>
                            <a:rPr lang="en-US" i="1"/>
                          </m:ctrlPr>
                        </m:fPr>
                        <m:num>
                          <m:func>
                            <m:funcPr>
                              <m:ctrlPr>
                                <a:rPr lang="en-US" i="1"/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i="1"/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/>
                                    <m:t>max</m:t>
                                  </m:r>
                                </m:e>
                                <m:lim>
                                  <m:r>
                                    <a:rPr lang="en-US" i="1"/>
                                    <m:t>0</m:t>
                                  </m:r>
                                  <m:r>
                                    <a:rPr lang="en-US" i="1"/>
                                    <m:t>≤</m:t>
                                  </m:r>
                                  <m:r>
                                    <a:rPr lang="en-US" i="1"/>
                                    <m:t>𝑡</m:t>
                                  </m:r>
                                  <m:r>
                                    <a:rPr lang="en-US" i="1"/>
                                    <m:t>≤</m:t>
                                  </m:r>
                                  <m:r>
                                    <a:rPr lang="en-US" i="1"/>
                                    <m:t>𝑁𝑇</m:t>
                                  </m:r>
                                </m:lim>
                              </m:limLow>
                            </m:fName>
                            <m:e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r>
                                        <a:rPr lang="en-US" i="1"/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en-US" i="1"/>
                                          </m:ctrlPr>
                                        </m:dPr>
                                        <m:e>
                                          <m:r>
                                            <a:rPr lang="en-US" i="1"/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</m:e>
                          </m:func>
                        </m:num>
                        <m:den>
                          <m:f>
                            <m:fPr>
                              <m:ctrlPr>
                                <a:rPr lang="en-US" i="1"/>
                              </m:ctrlPr>
                            </m:fPr>
                            <m:num>
                              <m:r>
                                <a:rPr lang="en-US" i="1"/>
                                <m:t>1</m:t>
                              </m:r>
                            </m:num>
                            <m:den>
                              <m:r>
                                <a:rPr lang="en-US" i="1"/>
                                <m:t>𝑁𝑇</m:t>
                              </m:r>
                            </m:den>
                          </m:f>
                          <m:nary>
                            <m:naryPr>
                              <m:limLoc m:val="subSup"/>
                              <m:ctrlPr>
                                <a:rPr lang="en-US" i="1"/>
                              </m:ctrlPr>
                            </m:naryPr>
                            <m:sub>
                              <m:r>
                                <a:rPr lang="en-US" i="1"/>
                                <m:t>0</m:t>
                              </m:r>
                            </m:sub>
                            <m:sup>
                              <m:r>
                                <a:rPr lang="en-US" i="1"/>
                                <m:t>𝑁𝑇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r>
                                        <a:rPr lang="en-US" i="1"/>
                                        <m:t>𝑥</m:t>
                                      </m:r>
                                      <m:d>
                                        <m:dPr>
                                          <m:ctrlPr>
                                            <a:rPr lang="en-US" i="1"/>
                                          </m:ctrlPr>
                                        </m:dPr>
                                        <m:e>
                                          <m:r>
                                            <a:rPr lang="en-US" i="1"/>
                                            <m:t>𝑡</m:t>
                                          </m:r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  <m:r>
                                <a:rPr lang="en-US" i="1"/>
                                <m:t>𝑑𝑡</m:t>
                              </m:r>
                            </m:e>
                          </m:nary>
                        </m:den>
                      </m:f>
                    </m:oMath>
                  </m:oMathPara>
                </a14:m>
                <a:endParaRPr lang="he-IL" dirty="0" smtClean="0"/>
              </a:p>
              <a:p>
                <a:pPr lvl="1"/>
                <a:endParaRPr lang="en-US" dirty="0" smtClean="0"/>
              </a:p>
              <a:p>
                <a:pPr marL="457200" lvl="1" indent="0">
                  <a:buNone/>
                </a:pPr>
                <a:endParaRPr lang="en-US" dirty="0" smtClean="0"/>
              </a:p>
              <a:p>
                <a:pPr marL="457200" lvl="1" indent="0">
                  <a:buNone/>
                </a:pPr>
                <a:endParaRPr lang="en-US" dirty="0"/>
              </a:p>
              <a:p>
                <a:pPr marL="457200" lvl="1" indent="0">
                  <a:buNone/>
                </a:pPr>
                <a:endParaRPr lang="he-IL" dirty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/>
                        <m:t>𝑃𝑟</m:t>
                      </m:r>
                      <m:d>
                        <m:dPr>
                          <m:begChr m:val="{"/>
                          <m:endChr m:val="}"/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𝑃𝐴𝑃𝑅</m:t>
                          </m:r>
                          <m:r>
                            <a:rPr lang="en-US" i="1"/>
                            <m:t>&gt;</m:t>
                          </m:r>
                          <m:r>
                            <a:rPr lang="en-US" i="1"/>
                            <m:t>𝑃𝐴𝑃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𝑅</m:t>
                              </m:r>
                            </m:e>
                            <m:sub>
                              <m:r>
                                <a:rPr lang="en-US" i="1"/>
                                <m:t>0</m:t>
                              </m:r>
                            </m:sub>
                          </m:sSub>
                          <m:r>
                            <a:rPr lang="en-US" i="1"/>
                            <m:t>=</m:t>
                          </m:r>
                          <m:f>
                            <m:fPr>
                              <m:ctrlPr>
                                <a:rPr lang="en-US" i="1"/>
                              </m:ctrlPr>
                            </m:fPr>
                            <m:num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r>
                                    <a:rPr lang="en-US" i="1"/>
                                    <m:t>𝑧</m:t>
                                  </m:r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i="1"/>
                                <m:t>2</m:t>
                              </m:r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r>
                                    <a:rPr lang="en-US" i="1"/>
                                    <m:t>𝜎</m:t>
                                  </m:r>
                                </m:e>
                                <m:sup>
                                  <m:r>
                                    <a:rPr lang="en-US" i="1"/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d>
                      <m:r>
                        <a:rPr lang="en-US" i="1"/>
                        <m:t>=</m:t>
                      </m:r>
                    </m:oMath>
                  </m:oMathPara>
                </a14:m>
                <a:endParaRPr lang="en-US" i="1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/>
                        <m:t>1</m:t>
                      </m:r>
                      <m:r>
                        <a:rPr lang="en-US" i="1"/>
                        <m:t>−</m:t>
                      </m:r>
                      <m:sSup>
                        <m:sSupPr>
                          <m:ctrlPr>
                            <a:rPr lang="en-US" i="1"/>
                          </m:ctrlPr>
                        </m:sSupPr>
                        <m:e>
                          <m:d>
                            <m:dPr>
                              <m:ctrlPr>
                                <a:rPr lang="en-US" i="1"/>
                              </m:ctrlPr>
                            </m:dPr>
                            <m:e>
                              <m:r>
                                <a:rPr lang="en-US" i="1"/>
                                <m:t>1</m:t>
                              </m:r>
                              <m:r>
                                <a:rPr lang="en-US" i="1"/>
                                <m:t>−</m:t>
                              </m:r>
                              <m:sSup>
                                <m:sSupPr>
                                  <m:ctrlPr>
                                    <a:rPr lang="en-US" i="1"/>
                                  </m:ctrlPr>
                                </m:sSupPr>
                                <m:e>
                                  <m:r>
                                    <a:rPr lang="en-US" i="1"/>
                                    <m:t>𝑒</m:t>
                                  </m:r>
                                </m:e>
                                <m:sup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𝑃𝐴𝑃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𝑅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0</m:t>
                                      </m:r>
                                    </m:sub>
                                  </m:sSub>
                                </m:sup>
                              </m:sSup>
                            </m:e>
                          </m:d>
                        </m:e>
                        <m:sup>
                          <m:r>
                            <a:rPr lang="en-US" i="1"/>
                            <m:t>𝑁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6440607" y="1164954"/>
            <a:ext cx="4114800" cy="2497844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307843" y="3749580"/>
            <a:ext cx="5943600" cy="295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3828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Domain- Methods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70900550"/>
              </p:ext>
            </p:extLst>
          </p:nvPr>
        </p:nvGraphicFramePr>
        <p:xfrm>
          <a:off x="1391124" y="1078173"/>
          <a:ext cx="6654800" cy="231457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54100"/>
                <a:gridCol w="1054100"/>
                <a:gridCol w="965200"/>
                <a:gridCol w="1130300"/>
                <a:gridCol w="774700"/>
                <a:gridCol w="825500"/>
                <a:gridCol w="850900"/>
              </a:tblGrid>
              <a:tr h="57150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Technique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PAPR Reduction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BER performance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Average power Conservation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Data Rate Loss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Spectral Spillage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Complexity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Clipping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3dB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Low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None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Low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Coding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3dB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Low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0025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Companding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6dB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None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Low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4000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Tone Reservation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3dB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High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High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95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PTS/SLM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3dB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High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Yes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Medium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No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High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  <a:tr h="209550"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2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>
                          <a:effectLst/>
                        </a:rPr>
                        <a:t> </a:t>
                      </a:r>
                      <a:endParaRPr lang="en-US" sz="12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  <a:tc>
                  <a:txBody>
                    <a:bodyPr/>
                    <a:lstStyle/>
                    <a:p>
                      <a:pPr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100" dirty="0">
                          <a:effectLst/>
                        </a:rPr>
                        <a:t> </a:t>
                      </a:r>
                      <a:endParaRPr lang="en-US" sz="12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b"/>
                </a:tc>
              </a:tr>
            </a:tbl>
          </a:graphicData>
        </a:graphic>
      </p:graphicFrame>
      <p:pic>
        <p:nvPicPr>
          <p:cNvPr id="5" name="Content Placeholder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2526" y="4081728"/>
            <a:ext cx="3677285" cy="2652395"/>
          </a:xfrm>
          <a:prstGeom prst="rect">
            <a:avLst/>
          </a:prstGeom>
        </p:spPr>
      </p:pic>
      <p:pic>
        <p:nvPicPr>
          <p:cNvPr id="6" name="Content Placeholder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56" y="4112208"/>
            <a:ext cx="3168015" cy="253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18467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Domain- PTS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6862" y="1194404"/>
            <a:ext cx="7572375" cy="2743200"/>
          </a:xfrm>
          <a:prstGeom prst="rect">
            <a:avLst/>
          </a:prstGeom>
        </p:spPr>
      </p:pic>
      <p:pic>
        <p:nvPicPr>
          <p:cNvPr id="5" name="Content Placeholder 3"/>
          <p:cNvPicPr/>
          <p:nvPr/>
        </p:nvPicPr>
        <p:blipFill>
          <a:blip r:embed="rId3"/>
          <a:stretch>
            <a:fillRect/>
          </a:stretch>
        </p:blipFill>
        <p:spPr>
          <a:xfrm>
            <a:off x="2811249" y="4198544"/>
            <a:ext cx="5943600" cy="2555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50920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PAPR Reduction- Simulation </a:t>
            </a:r>
            <a:endParaRPr lang="en-US" dirty="0"/>
          </a:p>
        </p:txBody>
      </p:sp>
      <p:pic>
        <p:nvPicPr>
          <p:cNvPr id="4" name="Content Placeholder 5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388" y="1184874"/>
            <a:ext cx="11553825" cy="5328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2801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PAPR Reduction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1725" y="1296194"/>
            <a:ext cx="996315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9602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PAPR Reduction- improvements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060" y="1078173"/>
            <a:ext cx="5663477" cy="554196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5916303" y="955343"/>
            <a:ext cx="5943600" cy="5664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02275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Preambles enhancement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6412" y="1446663"/>
            <a:ext cx="10331355" cy="507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2637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Power Allocation- Differentiator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pPr marL="457200" lvl="1" indent="0">
                  <a:buNone/>
                </a:pPr>
                <a:r>
                  <a:rPr lang="en-US" dirty="0" smtClean="0"/>
                  <a:t>Antenna transmission ; </a:t>
                </a:r>
                <a14:m>
                  <m:oMath xmlns:m="http://schemas.openxmlformats.org/officeDocument/2006/math">
                    <m:r>
                      <a:rPr lang="en-US" i="1"/>
                      <m:t>𝐵</m:t>
                    </m:r>
                    <m:d>
                      <m:dPr>
                        <m:ctrlPr>
                          <a:rPr lang="en-US" i="1"/>
                        </m:ctrlPr>
                      </m:dPr>
                      <m:e>
                        <m:r>
                          <a:rPr lang="en-US" i="1"/>
                          <m:t>𝑓</m:t>
                        </m:r>
                      </m:e>
                    </m:d>
                    <m:r>
                      <a:rPr lang="en-US" i="1"/>
                      <m:t>∝</m:t>
                    </m:r>
                    <m:f>
                      <m:fPr>
                        <m:ctrlPr>
                          <a:rPr lang="en-US" i="1"/>
                        </m:ctrlPr>
                      </m:fPr>
                      <m:num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𝑉</m:t>
                            </m:r>
                          </m:e>
                          <m:sub>
                            <m:r>
                              <a:rPr lang="en-US" i="1"/>
                              <m:t>𝑖𝑛</m:t>
                            </m:r>
                            <m:r>
                              <a:rPr lang="en-US" i="1"/>
                              <m:t>, </m:t>
                            </m:r>
                            <m:r>
                              <a:rPr lang="en-US" i="1"/>
                              <m:t>𝑎𝑛𝑡𝑒𝑛𝑛𝑎</m:t>
                            </m:r>
                          </m:sub>
                        </m:sSub>
                        <m:r>
                          <a:rPr lang="en-US" i="1"/>
                          <m:t>(</m:t>
                        </m:r>
                        <m:r>
                          <a:rPr lang="en-US" i="1"/>
                          <m:t>𝑓</m:t>
                        </m:r>
                        <m:r>
                          <a:rPr lang="en-US" i="1"/>
                          <m:t>)</m:t>
                        </m:r>
                      </m:num>
                      <m:den>
                        <m:r>
                          <a:rPr lang="en-US" i="1"/>
                          <m:t>2</m:t>
                        </m:r>
                        <m:r>
                          <a:rPr lang="en-US" i="1"/>
                          <m:t>𝜋</m:t>
                        </m:r>
                        <m:r>
                          <a:rPr lang="en-US" i="1"/>
                          <m:t>𝑓</m:t>
                        </m:r>
                        <m:sSub>
                          <m:sSubPr>
                            <m:ctrlPr>
                              <a:rPr lang="en-US" i="1"/>
                            </m:ctrlPr>
                          </m:sSubPr>
                          <m:e>
                            <m:r>
                              <a:rPr lang="en-US" i="1"/>
                              <m:t>𝐿</m:t>
                            </m:r>
                          </m:e>
                          <m:sub>
                            <m:r>
                              <a:rPr lang="en-US" i="1"/>
                              <m:t>𝑎𝑛𝑡𝑒𝑛𝑛𝑎</m:t>
                            </m:r>
                          </m:sub>
                        </m:sSub>
                      </m:den>
                    </m:f>
                  </m:oMath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8044" y="778841"/>
            <a:ext cx="5915025" cy="33896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/>
          <p:nvPr/>
        </p:nvPicPr>
        <p:blipFill>
          <a:blip r:embed="rId4"/>
          <a:stretch>
            <a:fillRect/>
          </a:stretch>
        </p:blipFill>
        <p:spPr>
          <a:xfrm>
            <a:off x="524443" y="2493208"/>
            <a:ext cx="5943600" cy="220027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0850" y="4168471"/>
            <a:ext cx="5391150" cy="30105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2811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 Considerations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Principal need: Range</a:t>
            </a:r>
          </a:p>
          <a:p>
            <a:r>
              <a:rPr lang="en-US" dirty="0" smtClean="0"/>
              <a:t>Principal challenge: Conducting medium-</a:t>
            </a:r>
          </a:p>
          <a:p>
            <a:pPr lvl="1"/>
            <a:r>
              <a:rPr lang="en-US" dirty="0" smtClean="0"/>
              <a:t>Transmission Coefficient</a:t>
            </a:r>
          </a:p>
          <a:p>
            <a:pPr lvl="1"/>
            <a:r>
              <a:rPr lang="en-US" dirty="0" smtClean="0"/>
              <a:t>Skin Depth</a:t>
            </a:r>
          </a:p>
          <a:p>
            <a:r>
              <a:rPr lang="en-US" dirty="0" smtClean="0"/>
              <a:t>Affects:</a:t>
            </a:r>
          </a:p>
          <a:p>
            <a:pPr lvl="1"/>
            <a:r>
              <a:rPr lang="en-US" dirty="0" smtClean="0"/>
              <a:t>Source type</a:t>
            </a:r>
          </a:p>
          <a:p>
            <a:pPr lvl="1"/>
            <a:r>
              <a:rPr lang="en-US" dirty="0" smtClean="0"/>
              <a:t>Main EM field</a:t>
            </a:r>
          </a:p>
          <a:p>
            <a:pPr lvl="1"/>
            <a:r>
              <a:rPr lang="en-US" dirty="0" smtClean="0"/>
              <a:t>Operating Frequency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6770" y="2017879"/>
            <a:ext cx="5114925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735844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Power allocation- Inverse </a:t>
            </a:r>
            <a:r>
              <a:rPr lang="en-US" dirty="0" err="1" smtClean="0"/>
              <a:t>Sinc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10920" y="1351129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D/A</a:t>
            </a:r>
          </a:p>
          <a:p>
            <a:pPr algn="ctr"/>
            <a:r>
              <a:rPr lang="en-US" dirty="0" smtClean="0"/>
              <a:t>ZOH</a:t>
            </a:r>
            <a:endParaRPr lang="en-US" dirty="0"/>
          </a:p>
        </p:txBody>
      </p:sp>
      <p:cxnSp>
        <p:nvCxnSpPr>
          <p:cNvPr id="6" name="Straight Arrow Connector 5"/>
          <p:cNvCxnSpPr>
            <a:endCxn id="4" idx="1"/>
          </p:cNvCxnSpPr>
          <p:nvPr/>
        </p:nvCxnSpPr>
        <p:spPr>
          <a:xfrm>
            <a:off x="582873" y="1808329"/>
            <a:ext cx="9280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>
            <a:stCxn id="4" idx="3"/>
          </p:cNvCxnSpPr>
          <p:nvPr/>
        </p:nvCxnSpPr>
        <p:spPr>
          <a:xfrm>
            <a:off x="2425320" y="1808329"/>
            <a:ext cx="132383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Rectangle 8"/>
              <p:cNvSpPr/>
              <p:nvPr/>
            </p:nvSpPr>
            <p:spPr>
              <a:xfrm>
                <a:off x="2822215" y="1248131"/>
                <a:ext cx="3682675" cy="6043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𝑟𝑒𝑐</m:t>
                          </m:r>
                        </m:sub>
                      </m:sSub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limLoc m:val="subSup"/>
                          <m:sup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d>
                            <m:dPr>
                              <m:begChr m:val="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𝑟𝑒𝑐𝑡</m:t>
                                  </m:r>
                                </m:sub>
                              </m:sSub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𝑟𝑒𝑐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2215" y="1248131"/>
                <a:ext cx="3682675" cy="604396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Rectangle 9"/>
              <p:cNvSpPr/>
              <p:nvPr/>
            </p:nvSpPr>
            <p:spPr>
              <a:xfrm>
                <a:off x="363944" y="1365663"/>
                <a:ext cx="696601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𝑥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44" y="1365663"/>
                <a:ext cx="696601" cy="36933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/>
          <p:cNvPicPr/>
          <p:nvPr/>
        </p:nvPicPr>
        <p:blipFill>
          <a:blip r:embed="rId4"/>
          <a:stretch>
            <a:fillRect/>
          </a:stretch>
        </p:blipFill>
        <p:spPr>
          <a:xfrm>
            <a:off x="305936" y="2412725"/>
            <a:ext cx="5562600" cy="2352675"/>
          </a:xfrm>
          <a:prstGeom prst="rect">
            <a:avLst/>
          </a:prstGeom>
        </p:spPr>
      </p:pic>
      <p:pic>
        <p:nvPicPr>
          <p:cNvPr id="12" name="Picture 11"/>
          <p:cNvPicPr/>
          <p:nvPr/>
        </p:nvPicPr>
        <p:blipFill>
          <a:blip r:embed="rId5"/>
          <a:stretch>
            <a:fillRect/>
          </a:stretch>
        </p:blipFill>
        <p:spPr>
          <a:xfrm>
            <a:off x="8950443" y="841278"/>
            <a:ext cx="2752725" cy="2761732"/>
          </a:xfrm>
          <a:prstGeom prst="rect">
            <a:avLst/>
          </a:prstGeom>
        </p:spPr>
      </p:pic>
      <p:pic>
        <p:nvPicPr>
          <p:cNvPr id="13" name="Picture 12"/>
          <p:cNvPicPr/>
          <p:nvPr/>
        </p:nvPicPr>
        <p:blipFill>
          <a:blip r:embed="rId6"/>
          <a:stretch>
            <a:fillRect/>
          </a:stretch>
        </p:blipFill>
        <p:spPr>
          <a:xfrm>
            <a:off x="5916303" y="4093622"/>
            <a:ext cx="5943600" cy="2519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1482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OFDM – Block Diagram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210937" y="174691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23328284"/>
              </p:ext>
            </p:extLst>
          </p:nvPr>
        </p:nvGraphicFramePr>
        <p:xfrm>
          <a:off x="1454060" y="1187355"/>
          <a:ext cx="10405843" cy="52407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26" name="Visio" r:id="rId3" imgW="14897010" imgH="8381937" progId="Visio.Drawing.15">
                  <p:embed/>
                </p:oleObj>
              </mc:Choice>
              <mc:Fallback>
                <p:oleObj name="Visio" r:id="rId3" imgW="14897010" imgH="8381937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54060" y="1187355"/>
                        <a:ext cx="10405843" cy="524074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9917" y="767113"/>
            <a:ext cx="1912415" cy="2319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39260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IF- Block Diagram</a:t>
            </a:r>
            <a:endParaRPr 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406027" y="3254563"/>
            <a:ext cx="1661746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89755332"/>
              </p:ext>
            </p:extLst>
          </p:nvPr>
        </p:nvGraphicFramePr>
        <p:xfrm>
          <a:off x="2062444" y="3678712"/>
          <a:ext cx="8101012" cy="1357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49" name="Visio" r:id="rId3" imgW="9067713" imgH="1180990" progId="Visio.Drawing.15">
                  <p:embed/>
                </p:oleObj>
              </mc:Choice>
              <mc:Fallback>
                <p:oleObj name="Visio" r:id="rId3" imgW="9067713" imgH="118099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2444" y="3678712"/>
                        <a:ext cx="8101012" cy="1357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560" y="2080496"/>
            <a:ext cx="2102992" cy="2276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8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488" y="1910622"/>
            <a:ext cx="1912415" cy="2319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67905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Timing </a:t>
            </a:r>
            <a:r>
              <a:rPr lang="en-US" dirty="0"/>
              <a:t>O</a:t>
            </a:r>
            <a:r>
              <a:rPr lang="en-US" dirty="0" smtClean="0"/>
              <a:t>ffset Recovery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5" y="1078173"/>
            <a:ext cx="11553967" cy="5540991"/>
          </a:xfrm>
        </p:spPr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86959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Timing&amp; coarse Frequency Offset : </a:t>
            </a:r>
            <a:r>
              <a:rPr lang="en-US" b="1" dirty="0"/>
              <a:t>C</a:t>
            </a:r>
            <a:r>
              <a:rPr lang="en-US" b="1" dirty="0" smtClean="0"/>
              <a:t>ommon</a:t>
            </a:r>
            <a:r>
              <a:rPr lang="en-US" dirty="0" smtClean="0"/>
              <a:t>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5" y="1078173"/>
            <a:ext cx="11553967" cy="5540991"/>
          </a:xfrm>
        </p:spPr>
        <p:txBody>
          <a:bodyPr/>
          <a:lstStyle/>
          <a:p>
            <a:pPr lvl="1"/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3"/>
          <a:stretch>
            <a:fillRect/>
          </a:stretch>
        </p:blipFill>
        <p:spPr>
          <a:xfrm>
            <a:off x="4173084" y="1078173"/>
            <a:ext cx="4457700" cy="3638550"/>
          </a:xfrm>
          <a:prstGeom prst="rect">
            <a:avLst/>
          </a:prstGeom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05934" y="209936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9725906"/>
              </p:ext>
            </p:extLst>
          </p:nvPr>
        </p:nvGraphicFramePr>
        <p:xfrm>
          <a:off x="2523979" y="5057549"/>
          <a:ext cx="5943600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72" name="Visio" r:id="rId4" imgW="14906466" imgH="2124048" progId="Visio.Drawing.15">
                  <p:embed/>
                </p:oleObj>
              </mc:Choice>
              <mc:Fallback>
                <p:oleObj name="Visio" r:id="rId4" imgW="14906466" imgH="2124048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23979" y="5057549"/>
                        <a:ext cx="5943600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994621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 fontScale="90000"/>
          </a:bodyPr>
          <a:lstStyle/>
          <a:p>
            <a:r>
              <a:rPr lang="en-US" dirty="0"/>
              <a:t>Timing&amp; coarse Frequency Offset : </a:t>
            </a:r>
            <a:r>
              <a:rPr lang="en-US" b="1" dirty="0"/>
              <a:t>Common</a:t>
            </a:r>
            <a:r>
              <a:rPr lang="en-US" dirty="0"/>
              <a:t> estimation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/>
              </a:bodyPr>
              <a:lstStyle/>
              <a:p>
                <a:pPr lvl="1"/>
                <a:r>
                  <a:rPr lang="en-US" sz="3200" dirty="0" smtClean="0"/>
                  <a:t>Common Metric:</a:t>
                </a:r>
              </a:p>
              <a:p>
                <a:pPr marL="457200" lvl="1" indent="0">
                  <a:buNone/>
                </a:pPr>
                <a:r>
                  <a:rPr lang="en-US" sz="3600" dirty="0" smtClean="0"/>
                  <a:t>  </a:t>
                </a:r>
                <a14:m>
                  <m:oMath xmlns:m="http://schemas.openxmlformats.org/officeDocument/2006/math">
                    <m:r>
                      <a:rPr lang="en-US" sz="3600" i="1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  <m:r>
                      <a:rPr lang="en-US" sz="3600" i="1">
                        <a:latin typeface="Cambria Math" panose="02040503050406030204" pitchFamily="18" charset="0"/>
                      </a:rPr>
                      <m:t>≜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sz="36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</a:rPr>
                              <m:t>𝑑</m:t>
                            </m:r>
                          </m:e>
                        </m:d>
                      </m:den>
                    </m:f>
                  </m:oMath>
                </a14:m>
                <a:endParaRPr lang="en-US" sz="3600" dirty="0" smtClean="0"/>
              </a:p>
              <a:p>
                <a:pPr lvl="1"/>
                <a:r>
                  <a:rPr lang="en-US" sz="3000" dirty="0" smtClean="0"/>
                  <a:t>Frequency offset estimation: evaluated from;</a:t>
                </a:r>
              </a:p>
              <a:p>
                <a:pPr marL="457200" lvl="1" indent="0">
                  <a:buNone/>
                </a:pP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max</m:t>
                        </m:r>
                      </m:fName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3600" dirty="0" smtClean="0"/>
              </a:p>
              <a:p>
                <a:pPr lvl="1"/>
                <a:r>
                  <a:rPr lang="en-US" sz="3000" dirty="0" smtClean="0"/>
                  <a:t>Timing synchronization: triggering sample</a:t>
                </a:r>
              </a:p>
              <a:p>
                <a:pPr marL="457200" lvl="1" indent="0">
                  <a:buNone/>
                </a:pPr>
                <a:r>
                  <a:rPr lang="en-US" sz="36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𝑎𝑟𝑔𝑚𝑎𝑥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3600" b="0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en-US" sz="3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36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</m:d>
                  </m:oMath>
                </a14:m>
                <a:endParaRPr lang="en-US" sz="3600" b="0" dirty="0" smtClean="0"/>
              </a:p>
              <a:p>
                <a:pPr lvl="1"/>
                <a:r>
                  <a:rPr lang="en-US" sz="3000" b="0" dirty="0" smtClean="0"/>
                  <a:t>Numerator- </a:t>
                </a:r>
                <a:r>
                  <a:rPr lang="en-US" sz="3000" b="0" dirty="0" err="1" smtClean="0"/>
                  <a:t>Correlator</a:t>
                </a:r>
                <a:r>
                  <a:rPr lang="en-US" sz="3000" b="0" dirty="0" smtClean="0"/>
                  <a:t>;</a:t>
                </a:r>
              </a:p>
              <a:p>
                <a:pPr marL="457200" lvl="1" indent="0">
                  <a:buNone/>
                </a:pPr>
                <a:r>
                  <a:rPr lang="en-US" sz="2600" b="0" dirty="0" smtClean="0"/>
                  <a:t> </a:t>
                </a:r>
                <a14:m>
                  <m:oMath xmlns:m="http://schemas.openxmlformats.org/officeDocument/2006/math">
                    <m:r>
                      <a:rPr lang="en-US" sz="2600" i="1"/>
                      <m:t>𝑃</m:t>
                    </m:r>
                    <m:d>
                      <m:dPr>
                        <m:ctrlPr>
                          <a:rPr lang="en-US" sz="2600" i="1"/>
                        </m:ctrlPr>
                      </m:dPr>
                      <m:e>
                        <m:r>
                          <a:rPr lang="en-US" sz="2600" i="1"/>
                          <m:t>𝑑</m:t>
                        </m:r>
                      </m:e>
                    </m:d>
                    <m:r>
                      <a:rPr lang="en-US" sz="2600" i="1"/>
                      <m:t>≜</m:t>
                    </m:r>
                    <m:nary>
                      <m:naryPr>
                        <m:chr m:val="∑"/>
                        <m:ctrlPr>
                          <a:rPr lang="en-US" sz="2600" i="1"/>
                        </m:ctrlPr>
                      </m:naryPr>
                      <m:sub>
                        <m:r>
                          <a:rPr lang="en-US" sz="2600" i="1"/>
                          <m:t>𝑘</m:t>
                        </m:r>
                        <m:r>
                          <a:rPr lang="en-US" sz="2600" i="1"/>
                          <m:t>=</m:t>
                        </m:r>
                        <m:r>
                          <a:rPr lang="en-US" sz="2600" i="1"/>
                          <m:t>0</m:t>
                        </m:r>
                      </m:sub>
                      <m:sup>
                        <m:r>
                          <a:rPr lang="en-US" sz="2600" i="1"/>
                          <m:t>1</m:t>
                        </m:r>
                      </m:sup>
                      <m:e>
                        <m:nary>
                          <m:naryPr>
                            <m:chr m:val="∑"/>
                            <m:ctrlPr>
                              <a:rPr lang="en-US" sz="2600" i="1"/>
                            </m:ctrlPr>
                          </m:naryPr>
                          <m:sub>
                            <m:r>
                              <a:rPr lang="en-US" sz="2600" i="1"/>
                              <m:t>𝑚</m:t>
                            </m:r>
                            <m:r>
                              <a:rPr lang="en-US" sz="2600" i="1"/>
                              <m:t>=</m:t>
                            </m:r>
                            <m:r>
                              <a:rPr lang="en-US" sz="2600" i="1"/>
                              <m:t>0</m:t>
                            </m:r>
                          </m:sub>
                          <m:sup>
                            <m:sSub>
                              <m:sSubPr>
                                <m:ctrlPr>
                                  <a:rPr lang="en-US" sz="2600" i="1"/>
                                </m:ctrlPr>
                              </m:sSubPr>
                              <m:e>
                                <m:r>
                                  <a:rPr lang="en-US" sz="2600" i="1"/>
                                  <m:t>𝐿</m:t>
                                </m:r>
                              </m:e>
                              <m:sub>
                                <m:r>
                                  <a:rPr lang="en-US" sz="2600" i="1"/>
                                  <m:t>𝑃𝑁</m:t>
                                </m:r>
                              </m:sub>
                            </m:sSub>
                            <m:r>
                              <a:rPr lang="en-US" sz="2600" i="1"/>
                              <m:t>−</m:t>
                            </m:r>
                            <m:r>
                              <a:rPr lang="en-US" sz="2600" i="1"/>
                              <m:t>1</m:t>
                            </m:r>
                          </m:sup>
                          <m:e>
                            <m:sSup>
                              <m:sSupPr>
                                <m:ctrlPr>
                                  <a:rPr lang="en-US" sz="2600" i="1"/>
                                </m:ctrlPr>
                              </m:sSupPr>
                              <m:e>
                                <m:r>
                                  <a:rPr lang="en-US" sz="2600" i="1"/>
                                  <m:t>𝑟</m:t>
                                </m:r>
                              </m:e>
                              <m:sup>
                                <m:r>
                                  <a:rPr lang="en-US" sz="2600" i="1"/>
                                  <m:t>∗</m:t>
                                </m:r>
                              </m:sup>
                            </m:sSup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/>
                                  <m:t>𝑑</m:t>
                                </m:r>
                                <m:r>
                                  <a:rPr lang="en-US" sz="2600" i="1"/>
                                  <m:t>+</m:t>
                                </m:r>
                                <m:r>
                                  <a:rPr lang="en-US" sz="2600" i="1"/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600" i="1"/>
                                    </m:ctrlPr>
                                  </m:sSubPr>
                                  <m:e>
                                    <m:r>
                                      <a:rPr lang="en-US" sz="2600" i="1"/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600" i="1"/>
                                      <m:t>𝑃𝑁</m:t>
                                    </m:r>
                                  </m:sub>
                                </m:sSub>
                                <m:r>
                                  <a:rPr lang="en-US" sz="2600" i="1"/>
                                  <m:t>𝑘</m:t>
                                </m:r>
                                <m:r>
                                  <a:rPr lang="en-US" sz="2600" i="1"/>
                                  <m:t>+</m:t>
                                </m:r>
                                <m:r>
                                  <a:rPr lang="en-US" sz="2600" i="1"/>
                                  <m:t>𝑚</m:t>
                                </m:r>
                              </m:e>
                            </m:d>
                            <m:r>
                              <a:rPr lang="en-US" sz="2600" i="1"/>
                              <m:t>𝑟</m:t>
                            </m:r>
                            <m:d>
                              <m:d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600" i="1"/>
                                  <m:t>𝑑</m:t>
                                </m:r>
                                <m:r>
                                  <a:rPr lang="en-US" sz="2600" i="1"/>
                                  <m:t>+</m:t>
                                </m:r>
                                <m:r>
                                  <a:rPr lang="en-US" sz="2600" i="1"/>
                                  <m:t>2</m:t>
                                </m:r>
                                <m:sSub>
                                  <m:sSubPr>
                                    <m:ctrlPr>
                                      <a:rPr lang="en-US" sz="2600" i="1"/>
                                    </m:ctrlPr>
                                  </m:sSubPr>
                                  <m:e>
                                    <m:r>
                                      <a:rPr lang="en-US" sz="2600" i="1"/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600" i="1"/>
                                      <m:t>𝑃𝑁</m:t>
                                    </m:r>
                                  </m:sub>
                                </m:sSub>
                                <m:r>
                                  <a:rPr lang="en-US" sz="2600" i="1"/>
                                  <m:t>𝑘</m:t>
                                </m:r>
                                <m:r>
                                  <a:rPr lang="en-US" sz="2600" i="1"/>
                                  <m:t>+</m:t>
                                </m:r>
                                <m:r>
                                  <a:rPr lang="en-US" sz="2600" i="1"/>
                                  <m:t>𝑚</m:t>
                                </m:r>
                                <m:r>
                                  <a:rPr lang="en-US" sz="2600" i="1"/>
                                  <m:t>+</m:t>
                                </m:r>
                                <m:sSub>
                                  <m:sSubPr>
                                    <m:ctrlPr>
                                      <a:rPr lang="en-US" sz="2600" i="1"/>
                                    </m:ctrlPr>
                                  </m:sSubPr>
                                  <m:e>
                                    <m:r>
                                      <a:rPr lang="en-US" sz="2600" i="1"/>
                                      <m:t>𝐿</m:t>
                                    </m:r>
                                  </m:e>
                                  <m:sub>
                                    <m:r>
                                      <a:rPr lang="en-US" sz="2600" i="1"/>
                                      <m:t>𝑃𝑁</m:t>
                                    </m:r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sz="2600" b="0" dirty="0" smtClean="0"/>
              </a:p>
              <a:p>
                <a:pPr lvl="1"/>
                <a:r>
                  <a:rPr lang="en-US" sz="3000" dirty="0" smtClean="0"/>
                  <a:t>Denominator- Energy;</a:t>
                </a:r>
              </a:p>
              <a:p>
                <a:pPr marL="457200" lvl="1" indent="0">
                  <a:buNone/>
                </a:pPr>
                <a:r>
                  <a:rPr lang="en-US" sz="2600" dirty="0" smtClean="0"/>
                  <a:t> </a:t>
                </a:r>
                <a14:m>
                  <m:oMath xmlns:m="http://schemas.openxmlformats.org/officeDocument/2006/math">
                    <m:r>
                      <a:rPr lang="en-US" sz="2600" i="1"/>
                      <m:t>𝑅</m:t>
                    </m:r>
                    <m:d>
                      <m:dPr>
                        <m:ctrlPr>
                          <a:rPr lang="en-US" sz="2600" i="1"/>
                        </m:ctrlPr>
                      </m:dPr>
                      <m:e>
                        <m:r>
                          <a:rPr lang="en-US" sz="2600" i="1"/>
                          <m:t>𝑑</m:t>
                        </m:r>
                      </m:e>
                    </m:d>
                    <m:r>
                      <a:rPr lang="en-US" sz="2600" i="1"/>
                      <m:t>≜</m:t>
                    </m:r>
                    <m:f>
                      <m:fPr>
                        <m:ctrlPr>
                          <a:rPr lang="en-US" sz="2600" i="1"/>
                        </m:ctrlPr>
                      </m:fPr>
                      <m:num>
                        <m:r>
                          <a:rPr lang="en-US" sz="2600" i="1"/>
                          <m:t>1</m:t>
                        </m:r>
                      </m:num>
                      <m:den>
                        <m:r>
                          <a:rPr lang="en-US" sz="2600" i="1"/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sz="2600" i="1"/>
                        </m:ctrlPr>
                      </m:naryPr>
                      <m:sub>
                        <m:r>
                          <a:rPr lang="en-US" sz="2600" i="1"/>
                          <m:t>𝑚</m:t>
                        </m:r>
                        <m:r>
                          <a:rPr lang="en-US" sz="2600" i="1"/>
                          <m:t>=</m:t>
                        </m:r>
                        <m:r>
                          <a:rPr lang="en-US" sz="2600" i="1"/>
                          <m:t>0</m:t>
                        </m:r>
                      </m:sub>
                      <m:sup>
                        <m:r>
                          <a:rPr lang="en-US" sz="2600" i="1"/>
                          <m:t>4</m:t>
                        </m:r>
                        <m:sSub>
                          <m:sSubPr>
                            <m:ctrlPr>
                              <a:rPr lang="en-US" sz="2600" i="1"/>
                            </m:ctrlPr>
                          </m:sSubPr>
                          <m:e>
                            <m:r>
                              <a:rPr lang="en-US" sz="2600" i="1"/>
                              <m:t>𝐿</m:t>
                            </m:r>
                          </m:e>
                          <m:sub>
                            <m:r>
                              <a:rPr lang="en-US" sz="2600" i="1"/>
                              <m:t>𝑃𝑁</m:t>
                            </m:r>
                          </m:sub>
                        </m:sSub>
                        <m:r>
                          <a:rPr lang="en-US" sz="2600" i="1"/>
                          <m:t>−</m:t>
                        </m:r>
                        <m:r>
                          <a:rPr lang="en-US" sz="2600" i="1"/>
                          <m:t>1</m:t>
                        </m:r>
                      </m:sup>
                      <m:e>
                        <m:sSup>
                          <m:sSupPr>
                            <m:ctrlPr>
                              <a:rPr lang="en-US" sz="2600" i="1"/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2600" i="1"/>
                                </m:ctrlPr>
                              </m:dPr>
                              <m:e>
                                <m:r>
                                  <a:rPr lang="en-US" sz="2600" i="1"/>
                                  <m:t>𝑟</m:t>
                                </m:r>
                                <m:d>
                                  <m:dPr>
                                    <m:ctrlPr>
                                      <a:rPr lang="en-US" sz="2600" i="1"/>
                                    </m:ctrlPr>
                                  </m:dPr>
                                  <m:e>
                                    <m:r>
                                      <a:rPr lang="en-US" sz="2600" i="1"/>
                                      <m:t>𝑑</m:t>
                                    </m:r>
                                    <m:r>
                                      <a:rPr lang="en-US" sz="2600" i="1"/>
                                      <m:t>+</m:t>
                                    </m:r>
                                    <m:r>
                                      <a:rPr lang="en-US" sz="2600" i="1"/>
                                      <m:t>𝑚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sz="2600" i="1"/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endParaRPr lang="en-US" sz="2600" b="0" dirty="0" smtClean="0"/>
              </a:p>
              <a:p>
                <a:pPr lvl="1"/>
                <a:endParaRPr lang="en-US" b="0" dirty="0" smtClean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2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41716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>
            <a:normAutofit fontScale="90000"/>
          </a:bodyPr>
          <a:lstStyle/>
          <a:p>
            <a:r>
              <a:rPr lang="en-US" dirty="0"/>
              <a:t>Timing&amp; coarse Frequency Offset : </a:t>
            </a:r>
            <a:r>
              <a:rPr lang="en-US" b="1" dirty="0"/>
              <a:t>Common</a:t>
            </a:r>
            <a:r>
              <a:rPr lang="en-US" dirty="0"/>
              <a:t> estimation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9433" y="1173708"/>
            <a:ext cx="10849970" cy="52816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>
                <a:off x="4335280" y="4899546"/>
                <a:ext cx="1010661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𝑡𝑟𝑖𝑔𝑔𝑒𝑟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280" y="4899546"/>
                <a:ext cx="1010661" cy="391902"/>
              </a:xfrm>
              <a:prstGeom prst="rect">
                <a:avLst/>
              </a:prstGeom>
              <a:blipFill rotWithShape="0">
                <a:blip r:embed="rId3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Arrow Connector 7"/>
          <p:cNvCxnSpPr/>
          <p:nvPr/>
        </p:nvCxnSpPr>
        <p:spPr>
          <a:xfrm>
            <a:off x="4913195" y="5322627"/>
            <a:ext cx="559558" cy="395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5495366" y="1528549"/>
            <a:ext cx="0" cy="4926842"/>
          </a:xfrm>
          <a:prstGeom prst="line">
            <a:avLst/>
          </a:prstGeom>
          <a:ln w="28575">
            <a:solidFill>
              <a:schemeClr val="accent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4335280" y="3814549"/>
                <a:ext cx="122835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35280" y="3814549"/>
                <a:ext cx="1228350" cy="369332"/>
              </a:xfrm>
              <a:prstGeom prst="rect">
                <a:avLst/>
              </a:prstGeom>
              <a:blipFill rotWithShape="0">
                <a:blip r:embed="rId4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Straight Arrow Connector 12"/>
          <p:cNvCxnSpPr/>
          <p:nvPr/>
        </p:nvCxnSpPr>
        <p:spPr>
          <a:xfrm flipV="1">
            <a:off x="4913195" y="2442949"/>
            <a:ext cx="559558" cy="12926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397183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Timing offset estimation- uncertainties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 fontScale="77500" lnSpcReduction="20000"/>
              </a:bodyPr>
              <a:lstStyle/>
              <a:p>
                <a:pPr lvl="1"/>
                <a:r>
                  <a:rPr lang="en-US" dirty="0" smtClean="0"/>
                  <a:t>Given the channel: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/>
                          </m:ctrlPr>
                        </m:sSubPr>
                        <m:e>
                          <m:bar>
                            <m:ba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bar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bar>
                        </m:e>
                        <m:sub>
                          <m:r>
                            <a:rPr lang="en-US" i="1"/>
                            <m:t>𝑐</m:t>
                          </m:r>
                          <m:r>
                            <a:rPr lang="en-US" i="1"/>
                            <m:t>h</m:t>
                          </m:r>
                          <m:r>
                            <a:rPr lang="en-US" i="1"/>
                            <m:t>𝑎𝑛𝑛𝑒𝑙</m:t>
                          </m:r>
                        </m:sub>
                      </m:sSub>
                      <m:r>
                        <a:rPr lang="en-US" i="1"/>
                        <m:t>=[</m:t>
                      </m:r>
                      <m:r>
                        <a:rPr lang="en-US" i="1"/>
                        <m:t>0</m:t>
                      </m:r>
                      <m:r>
                        <a:rPr lang="en-US" i="1"/>
                        <m:t>,….,</m:t>
                      </m:r>
                      <m:r>
                        <a:rPr lang="en-US" i="1"/>
                        <m:t>0</m:t>
                      </m:r>
                      <m:r>
                        <a:rPr lang="en-US" i="1"/>
                        <m:t>,</m:t>
                      </m:r>
                      <m:r>
                        <a:rPr lang="en-US" i="1"/>
                        <m:t>h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r>
                            <a:rPr lang="en-US" i="1"/>
                            <m:t>0</m:t>
                          </m:r>
                        </m:e>
                      </m:d>
                      <m:r>
                        <a:rPr lang="en-US" i="1"/>
                        <m:t>,…,</m:t>
                      </m:r>
                      <m:r>
                        <a:rPr lang="en-US" i="1"/>
                        <m:t>h</m:t>
                      </m:r>
                      <m:d>
                        <m:dPr>
                          <m:ctrlPr>
                            <a:rPr lang="en-US" i="1"/>
                          </m:ctrlPr>
                        </m:dPr>
                        <m:e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</m:sub>
                          </m:sSub>
                          <m:r>
                            <a:rPr lang="en-US" i="1"/>
                            <m:t>−</m:t>
                          </m:r>
                          <m:r>
                            <a:rPr lang="en-US" i="1"/>
                            <m:t>1</m:t>
                          </m:r>
                        </m:e>
                      </m:d>
                      <m:r>
                        <a:rPr lang="en-US" i="1"/>
                        <m:t>]</m:t>
                      </m:r>
                    </m:oMath>
                  </m:oMathPara>
                </a14:m>
                <a:endParaRPr lang="en-US" dirty="0" smtClean="0"/>
              </a:p>
              <a:p>
                <a:pPr lvl="1"/>
                <a:r>
                  <a:rPr lang="en-US" dirty="0" smtClean="0"/>
                  <a:t>The long preamble; </a:t>
                </a:r>
              </a:p>
              <a:p>
                <a:pPr marL="457200" lvl="1" indent="0">
                  <a:buNone/>
                </a:pPr>
                <a:endParaRPr lang="en-US" i="1" dirty="0" smtClean="0"/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/>
                          </m:ctrlPr>
                        </m:barPr>
                        <m:e>
                          <m:r>
                            <a:rPr lang="en-US" i="1"/>
                            <m:t>𝑠</m:t>
                          </m:r>
                        </m:e>
                      </m:bar>
                      <m:r>
                        <a:rPr lang="en-US" i="1"/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i="1"/>
                          </m:ctrlPr>
                        </m:dPr>
                        <m:e>
                          <m:limUpp>
                            <m:limUppPr>
                              <m:ctrlPr>
                                <a:rPr lang="en-US" i="1"/>
                              </m:ctrlPr>
                            </m:limUppPr>
                            <m:e>
                              <m:groupChr>
                                <m:groupChrPr>
                                  <m:chr m:val="⏞"/>
                                  <m:pos m:val="top"/>
                                  <m:vertJc m:val="bot"/>
                                  <m:ctrlPr>
                                    <a:rPr lang="en-US" i="1"/>
                                  </m:ctrlPr>
                                </m:groupChr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𝑃𝑁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r>
                                        <a:rPr lang="en-US" i="1"/>
                                        <m:t>0</m:t>
                                      </m:r>
                                    </m:e>
                                  </m:d>
                                  <m:r>
                                    <a:rPr lang="en-US" i="1"/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𝑃𝑁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r>
                                        <a:rPr lang="en-US" i="1"/>
                                        <m:t>4</m:t>
                                      </m:r>
                                      <m:sSub>
                                        <m:sSubPr>
                                          <m:ctrlPr>
                                            <a:rPr lang="en-US" i="1"/>
                                          </m:ctrlPr>
                                        </m:sSubPr>
                                        <m:e>
                                          <m:r>
                                            <a:rPr lang="en-US" i="1"/>
                                            <m:t>𝐿</m:t>
                                          </m:r>
                                        </m:e>
                                        <m:sub>
                                          <m:r>
                                            <a:rPr lang="en-US" i="1"/>
                                            <m:t>𝑃𝑁</m:t>
                                          </m:r>
                                        </m:sub>
                                      </m:sSub>
                                      <m:r>
                                        <a:rPr lang="en-US" i="1"/>
                                        <m:t>−</m:t>
                                      </m:r>
                                      <m:r>
                                        <a:rPr lang="en-US" i="1"/>
                                        <m:t>1</m:t>
                                      </m: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i="1"/>
                                <m:t>𝑝𝑟𝑒𝑎𝑚𝑏𝑙𝑒</m:t>
                              </m:r>
                            </m:lim>
                          </m:limUpp>
                          <m:r>
                            <a:rPr lang="en-US" i="1"/>
                            <m:t>,</m:t>
                          </m:r>
                          <m:limUpp>
                            <m:limUppPr>
                              <m:ctrlPr>
                                <a:rPr lang="en-US" i="1"/>
                              </m:ctrlPr>
                            </m:limUppPr>
                            <m:e>
                              <m:groupChr>
                                <m:groupChrPr>
                                  <m:chr m:val="⏞"/>
                                  <m:pos m:val="top"/>
                                  <m:vertJc m:val="bot"/>
                                  <m:ctrlPr>
                                    <a:rPr lang="en-US" i="1"/>
                                  </m:ctrlPr>
                                </m:groupChr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𝐶𝑃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/>
                                          </m:ctrlPr>
                                        </m:sSubPr>
                                        <m:e>
                                          <m:r>
                                            <a:rPr lang="en-US" i="1"/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/>
                                            <m:t>𝐹𝐹𝑇</m:t>
                                          </m:r>
                                        </m:sub>
                                      </m:sSub>
                                      <m:r>
                                        <a:rPr lang="en-US" i="1"/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en-US" i="1"/>
                                          </m:ctrlPr>
                                        </m:sSubPr>
                                        <m:e>
                                          <m:r>
                                            <a:rPr lang="en-US" i="1"/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/>
                                            <m:t>𝐶𝑃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i="1"/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𝐶𝑃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/>
                                          </m:ctrlPr>
                                        </m:sSubPr>
                                        <m:e>
                                          <m:r>
                                            <a:rPr lang="en-US" i="1"/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/>
                                            <m:t>𝐹𝐹𝑇</m:t>
                                          </m:r>
                                        </m:sub>
                                      </m:sSub>
                                      <m:r>
                                        <a:rPr lang="en-US" i="1"/>
                                        <m:t>−</m:t>
                                      </m:r>
                                      <m:r>
                                        <a:rPr lang="en-US" i="1"/>
                                        <m:t>1</m:t>
                                      </m: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i="1"/>
                                <m:t>𝑑𝑎𝑡𝑎</m:t>
                              </m:r>
                              <m:r>
                                <a:rPr lang="en-US" i="1"/>
                                <m:t>, </m:t>
                              </m:r>
                              <m:r>
                                <a:rPr lang="en-US" i="1"/>
                                <m:t>𝐶𝑃</m:t>
                              </m:r>
                            </m:lim>
                          </m:limUpp>
                          <m:r>
                            <a:rPr lang="en-US" i="1"/>
                            <m:t>,</m:t>
                          </m:r>
                          <m:limUpp>
                            <m:limUppPr>
                              <m:ctrlPr>
                                <a:rPr lang="en-US" i="1"/>
                              </m:ctrlPr>
                            </m:limUppPr>
                            <m:e>
                              <m:groupChr>
                                <m:groupChrPr>
                                  <m:chr m:val="⏞"/>
                                  <m:pos m:val="top"/>
                                  <m:vertJc m:val="bot"/>
                                  <m:ctrlPr>
                                    <a:rPr lang="en-US" i="1"/>
                                  </m:ctrlPr>
                                </m:groupChr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𝑝𝑎𝑦𝑙𝑜𝑎𝑑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r>
                                        <a:rPr lang="en-US" i="1"/>
                                        <m:t>0</m:t>
                                      </m:r>
                                    </m:e>
                                  </m:d>
                                  <m:r>
                                    <a:rPr lang="en-US" i="1"/>
                                    <m:t>,…,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𝑠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𝑝𝑎𝑦𝑙𝑜𝑎𝑑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i="1"/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i="1"/>
                                          </m:ctrlPr>
                                        </m:sSubPr>
                                        <m:e>
                                          <m:r>
                                            <a:rPr lang="en-US" i="1"/>
                                            <m:t>𝑁</m:t>
                                          </m:r>
                                        </m:e>
                                        <m:sub>
                                          <m:r>
                                            <a:rPr lang="en-US" i="1"/>
                                            <m:t>𝐹𝐹𝑇</m:t>
                                          </m:r>
                                        </m:sub>
                                      </m:sSub>
                                      <m:r>
                                        <a:rPr lang="en-US" i="1"/>
                                        <m:t>−</m:t>
                                      </m:r>
                                      <m:r>
                                        <a:rPr lang="en-US" i="1"/>
                                        <m:t>1</m:t>
                                      </m:r>
                                    </m:e>
                                  </m:d>
                                </m:e>
                              </m:groupChr>
                            </m:e>
                            <m:lim>
                              <m:r>
                                <a:rPr lang="en-US" i="1"/>
                                <m:t>𝑑𝑎𝑡𝑎</m:t>
                              </m:r>
                              <m:r>
                                <a:rPr lang="en-US" i="1"/>
                                <m:t>, </m:t>
                              </m:r>
                              <m:r>
                                <a:rPr lang="en-US" i="1"/>
                                <m:t>𝑝𝑎𝑦𝑙𝑜𝑎𝑑</m:t>
                              </m:r>
                            </m:lim>
                          </m:limUpp>
                        </m:e>
                      </m:d>
                    </m:oMath>
                  </m:oMathPara>
                </a14:m>
                <a:endParaRPr lang="en-US" dirty="0"/>
              </a:p>
              <a:p>
                <a:pPr lvl="1"/>
                <a:endParaRPr lang="en-US" dirty="0" smtClean="0"/>
              </a:p>
              <a:p>
                <a:r>
                  <a:rPr lang="en-US" dirty="0" smtClean="0"/>
                  <a:t>The received signal: </a:t>
                </a:r>
              </a:p>
              <a:p>
                <a:pPr marL="0" indent="0">
                  <a:buNone/>
                </a:pPr>
                <a:endParaRPr lang="en-US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i="1"/>
                          </m:ctrlPr>
                        </m:barPr>
                        <m:e>
                          <m:r>
                            <a:rPr lang="en-US" i="1"/>
                            <m:t>𝑟</m:t>
                          </m:r>
                        </m:e>
                      </m:bar>
                      <m:r>
                        <a:rPr lang="en-US" i="1"/>
                        <m:t>=[</m:t>
                      </m:r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r>
                                <a:rPr lang="en-US" i="1"/>
                                <m:t>0</m:t>
                              </m:r>
                              <m:r>
                                <a:rPr lang="en-US" i="1"/>
                                <m:t>,…,</m:t>
                              </m:r>
                              <m:r>
                                <a:rPr lang="en-US" i="1"/>
                                <m:t>0</m:t>
                              </m:r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𝑧𝑒𝑟𝑜𝑠</m:t>
                              </m:r>
                            </m:sub>
                          </m:sSub>
                          <m:r>
                            <a:rPr lang="en-US" i="1"/>
                            <m:t> (</m:t>
                          </m:r>
                          <m:r>
                            <a:rPr lang="en-US" i="1"/>
                            <m:t>1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  <m:r>
                        <a:rPr lang="en-US" i="1"/>
                        <m:t>,</m:t>
                      </m:r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0</m:t>
                                  </m:r>
                                </m:e>
                              </m:d>
                              <m:r>
                                <a:rPr lang="en-US" i="1"/>
                                <m:t>,…,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𝑐</m:t>
                                      </m:r>
                                      <m:r>
                                        <a:rPr lang="en-US" i="1"/>
                                        <m:t>h</m:t>
                                      </m:r>
                                      <m:r>
                                        <a:rPr lang="en-US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/>
                            <m:t>, </m:t>
                          </m:r>
                        </m:e>
                        <m:li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</m:sub>
                          </m:sSub>
                          <m:r>
                            <a:rPr lang="en-US" i="1"/>
                            <m:t>(</m:t>
                          </m:r>
                          <m:r>
                            <a:rPr lang="en-US" i="1"/>
                            <m:t>2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  <m:r>
                        <a:rPr lang="en-US" i="1"/>
                        <m:t>  </m:t>
                      </m:r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𝑐</m:t>
                                      </m:r>
                                      <m:r>
                                        <a:rPr lang="en-US" i="1"/>
                                        <m:t>h</m:t>
                                      </m:r>
                                      <m:r>
                                        <a:rPr lang="en-US" i="1"/>
                                        <m:t>𝑎𝑛𝑛𝑒𝑙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i="1"/>
                                <m:t>,…,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4</m:t>
                                      </m:r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𝑃𝑁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/>
                            <m:t>,  </m:t>
                          </m:r>
                        </m:e>
                        <m:lim>
                          <m:r>
                            <a:rPr lang="en-US" i="1"/>
                            <m:t>4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𝑃𝑁</m:t>
                              </m:r>
                            </m:sub>
                          </m:sSub>
                          <m:r>
                            <a:rPr lang="en-US" i="1"/>
                            <m:t>−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  <m:r>
                                <a:rPr lang="en-US" i="1"/>
                                <m:t> </m:t>
                              </m:r>
                            </m:sub>
                          </m:sSub>
                          <m:r>
                            <a:rPr lang="en-US" i="1"/>
                            <m:t>(</m:t>
                          </m:r>
                          <m:r>
                            <a:rPr lang="en-US" i="1"/>
                            <m:t>3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  <m:r>
                                    <a:rPr lang="en-US" i="1"/>
                                    <m:t>+</m:t>
                                  </m:r>
                                  <m:r>
                                    <a:rPr lang="en-US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0</m:t>
                                  </m:r>
                                </m:e>
                              </m:d>
                              <m:r>
                                <a:rPr lang="en-US" i="1"/>
                                <m:t>,…,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𝑃𝑁</m:t>
                                  </m:r>
                                  <m:r>
                                    <a:rPr lang="en-US" i="1"/>
                                    <m:t>+</m:t>
                                  </m:r>
                                  <m:r>
                                    <a:rPr lang="en-US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𝑐</m:t>
                                      </m:r>
                                      <m:r>
                                        <a:rPr lang="en-US" i="1"/>
                                        <m:t>h</m:t>
                                      </m:r>
                                      <m:r>
                                        <a:rPr lang="en-US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/>
                            <m:t> </m:t>
                          </m:r>
                        </m:e>
                        <m:li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</m:sub>
                          </m:sSub>
                          <m:r>
                            <a:rPr lang="en-US" i="1"/>
                            <m:t> (</m:t>
                          </m:r>
                          <m:r>
                            <a:rPr lang="en-US" i="1"/>
                            <m:t>4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  <m:r>
                        <a:rPr lang="en-US" i="1"/>
                        <m:t>, </m:t>
                      </m:r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0</m:t>
                                  </m:r>
                                </m:e>
                              </m:d>
                              <m:r>
                                <a:rPr lang="en-US" i="1"/>
                                <m:t>,…,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𝑐</m:t>
                                      </m:r>
                                      <m:r>
                                        <a:rPr lang="en-US" i="1"/>
                                        <m:t>h</m:t>
                                      </m:r>
                                      <m:r>
                                        <a:rPr lang="en-US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/>
                            <m:t> </m:t>
                          </m:r>
                        </m:e>
                        <m:li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𝑁</m:t>
                              </m:r>
                            </m:e>
                            <m:sub>
                              <m:r>
                                <a:rPr lang="en-US" i="1"/>
                                <m:t>𝐶𝑃</m:t>
                              </m:r>
                            </m:sub>
                          </m:sSub>
                          <m:r>
                            <a:rPr lang="en-US" i="1"/>
                            <m:t>−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</m:sub>
                          </m:sSub>
                          <m:r>
                            <a:rPr lang="en-US" i="1"/>
                            <m:t> (</m:t>
                          </m:r>
                          <m:r>
                            <a:rPr lang="en-US" i="1"/>
                            <m:t>5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  <m:r>
                        <a:rPr lang="en-US" i="1"/>
                        <m:t>, 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𝐶𝑃</m:t>
                                  </m:r>
                                  <m:r>
                                    <a:rPr lang="en-US" i="1"/>
                                    <m:t>+</m:t>
                                  </m:r>
                                  <m:r>
                                    <a:rPr lang="en-US" i="1"/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0</m:t>
                                  </m:r>
                                </m:e>
                              </m:d>
                              <m:r>
                                <a:rPr lang="en-US" i="1"/>
                                <m:t>,…,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𝐶𝑃</m:t>
                                  </m:r>
                                  <m:r>
                                    <a:rPr lang="en-US" i="1"/>
                                    <m:t>+</m:t>
                                  </m:r>
                                  <m:r>
                                    <a:rPr lang="en-US" i="1"/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𝑐</m:t>
                                      </m:r>
                                      <m:r>
                                        <a:rPr lang="en-US" i="1"/>
                                        <m:t>h</m:t>
                                      </m:r>
                                      <m:r>
                                        <a:rPr lang="en-US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/>
                            <m:t> , </m:t>
                          </m:r>
                        </m:e>
                        <m:li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</m:sub>
                          </m:sSub>
                          <m:r>
                            <a:rPr lang="en-US" i="1"/>
                            <m:t>(</m:t>
                          </m:r>
                          <m:r>
                            <a:rPr lang="en-US" i="1"/>
                            <m:t>6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  <m:r>
                        <a:rPr lang="en-US" i="1"/>
                        <m:t> </m:t>
                      </m:r>
                      <m:limUpp>
                        <m:limUppPr>
                          <m:ctrlPr>
                            <a:rPr lang="en-US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r>
                                    <a:rPr lang="en-US" i="1"/>
                                    <m:t>0</m:t>
                                  </m:r>
                                </m:e>
                              </m:d>
                              <m:r>
                                <a:rPr lang="en-US" i="1"/>
                                <m:t>,…,</m:t>
                              </m:r>
                              <m:sSub>
                                <m:sSubPr>
                                  <m:ctrlPr>
                                    <a:rPr lang="en-US" i="1"/>
                                  </m:ctrlPr>
                                </m:sSubPr>
                                <m:e>
                                  <m:r>
                                    <a:rPr lang="en-US" i="1"/>
                                    <m:t>𝑟</m:t>
                                  </m:r>
                                </m:e>
                                <m:sub>
                                  <m:r>
                                    <a:rPr lang="en-US" i="1"/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i="1"/>
                                      </m:ctrlPr>
                                    </m:sSubPr>
                                    <m:e>
                                      <m:r>
                                        <a:rPr lang="en-US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i="1"/>
                                        <m:t>𝑐</m:t>
                                      </m:r>
                                      <m:r>
                                        <a:rPr lang="en-US" i="1"/>
                                        <m:t>h</m:t>
                                      </m:r>
                                      <m:r>
                                        <a:rPr lang="en-US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i="1"/>
                                    <m:t>−</m:t>
                                  </m:r>
                                  <m:r>
                                    <a:rPr lang="en-US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i="1"/>
                            <m:t>  ]</m:t>
                          </m:r>
                        </m:e>
                        <m:lim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𝑁</m:t>
                              </m:r>
                            </m:e>
                            <m:sub>
                              <m:r>
                                <a:rPr lang="en-US" i="1"/>
                                <m:t>𝐹𝐹𝑇</m:t>
                              </m:r>
                            </m:sub>
                          </m:sSub>
                          <m:r>
                            <a:rPr lang="en-US" i="1"/>
                            <m:t>−</m:t>
                          </m:r>
                          <m:sSub>
                            <m:sSubPr>
                              <m:ctrlPr>
                                <a:rPr lang="en-US" i="1"/>
                              </m:ctrlPr>
                            </m:sSubPr>
                            <m:e>
                              <m:r>
                                <a:rPr lang="en-US" i="1"/>
                                <m:t>𝐿</m:t>
                              </m:r>
                            </m:e>
                            <m:sub>
                              <m:r>
                                <a:rPr lang="en-US" i="1"/>
                                <m:t>𝑐</m:t>
                              </m:r>
                              <m:r>
                                <a:rPr lang="en-US" i="1"/>
                                <m:t>h</m:t>
                              </m:r>
                              <m:r>
                                <a:rPr lang="en-US" i="1"/>
                                <m:t>𝑎𝑛𝑛𝑒𝑙</m:t>
                              </m:r>
                            </m:sub>
                          </m:sSub>
                          <m:r>
                            <a:rPr lang="en-US" i="1"/>
                            <m:t>(</m:t>
                          </m:r>
                          <m:r>
                            <a:rPr lang="en-US" i="1"/>
                            <m:t>7</m:t>
                          </m:r>
                          <m:r>
                            <a:rPr lang="en-US" i="1"/>
                            <m:t>)</m:t>
                          </m:r>
                        </m:lim>
                      </m:limUpp>
                    </m:oMath>
                  </m:oMathPara>
                </a14:m>
                <a:endParaRPr lang="en-US" dirty="0"/>
              </a:p>
              <a:p>
                <a:pPr lvl="1"/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3"/>
                <a:stretch>
                  <a:fillRect l="-580" t="-1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26164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Timing synchronization- Intentional offset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endParaRPr lang="en-US" sz="2200" i="1" dirty="0" smtClean="0"/>
              </a:p>
              <a:p>
                <a:pPr marL="0" indent="0">
                  <a:buNone/>
                </a:pPr>
                <a:endParaRPr lang="en-US" sz="2200" i="1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ar>
                        <m:barPr>
                          <m:ctrlPr>
                            <a:rPr lang="en-US" sz="2200" i="1" smtClean="0"/>
                          </m:ctrlPr>
                        </m:barPr>
                        <m:e>
                          <m:r>
                            <a:rPr lang="en-US" sz="2200" i="1"/>
                            <m:t>𝑟</m:t>
                          </m:r>
                        </m:e>
                      </m:bar>
                      <m:r>
                        <a:rPr lang="en-US" sz="2200" i="1"/>
                        <m:t>=[</m:t>
                      </m:r>
                      <m:limUpp>
                        <m:limUppPr>
                          <m:ctrlPr>
                            <a:rPr lang="en-US" sz="2200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/>
                              </m:ctrlPr>
                            </m:groupChrPr>
                            <m:e>
                              <m:r>
                                <a:rPr lang="en-US" sz="2200" i="1"/>
                                <m:t>0</m:t>
                              </m:r>
                              <m:r>
                                <a:rPr lang="en-US" sz="2200" i="1"/>
                                <m:t>,…,</m:t>
                              </m:r>
                              <m:r>
                                <a:rPr lang="en-US" sz="2200" i="1"/>
                                <m:t>0</m:t>
                              </m:r>
                            </m:e>
                          </m:groupChr>
                        </m:e>
                        <m:lim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𝑧𝑒𝑟𝑜𝑠</m:t>
                              </m:r>
                            </m:sub>
                          </m:sSub>
                          <m:r>
                            <a:rPr lang="en-US" sz="2200" i="1"/>
                            <m:t> (</m:t>
                          </m:r>
                          <m:r>
                            <a:rPr lang="en-US" sz="2200" i="1"/>
                            <m:t>1</m:t>
                          </m:r>
                          <m:r>
                            <a:rPr lang="en-US" sz="2200" i="1"/>
                            <m:t>)</m:t>
                          </m:r>
                        </m:lim>
                      </m:limUpp>
                      <m:r>
                        <a:rPr lang="en-US" sz="2200" i="1"/>
                        <m:t>,</m:t>
                      </m:r>
                      <m:limUpp>
                        <m:limUppPr>
                          <m:ctrlPr>
                            <a:rPr lang="en-US" sz="2200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r>
                                    <a:rPr lang="en-US" sz="2200" i="1"/>
                                    <m:t>0</m:t>
                                  </m:r>
                                </m:e>
                              </m:d>
                              <m:r>
                                <a:rPr lang="en-US" sz="2200" i="1"/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/>
                                      </m:ctrlPr>
                                    </m:sSubPr>
                                    <m:e>
                                      <m:r>
                                        <a:rPr lang="en-US" sz="2200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/>
                                        <m:t>𝑐</m:t>
                                      </m:r>
                                      <m:r>
                                        <a:rPr lang="en-US" sz="2200" i="1"/>
                                        <m:t>h</m:t>
                                      </m:r>
                                      <m:r>
                                        <a:rPr lang="en-US" sz="2200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sz="2200" i="1"/>
                                    <m:t>−</m:t>
                                  </m:r>
                                  <m:r>
                                    <a:rPr lang="en-US" sz="2200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/>
                            <m:t>, </m:t>
                          </m:r>
                        </m:e>
                        <m:lim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𝑐</m:t>
                              </m:r>
                              <m:r>
                                <a:rPr lang="en-US" sz="2200" i="1"/>
                                <m:t>h</m:t>
                              </m:r>
                              <m:r>
                                <a:rPr lang="en-US" sz="2200" i="1"/>
                                <m:t>𝑎𝑛𝑛𝑒𝑙</m:t>
                              </m:r>
                            </m:sub>
                          </m:sSub>
                          <m:r>
                            <a:rPr lang="en-US" sz="2200" i="1"/>
                            <m:t>(</m:t>
                          </m:r>
                          <m:r>
                            <a:rPr lang="en-US" sz="2200" i="1"/>
                            <m:t>2</m:t>
                          </m:r>
                          <m:r>
                            <a:rPr lang="en-US" sz="2200" i="1"/>
                            <m:t>)</m:t>
                          </m:r>
                        </m:lim>
                      </m:limUpp>
                      <m:r>
                        <a:rPr lang="en-US" sz="2200" i="1"/>
                        <m:t>  </m:t>
                      </m:r>
                      <m:limUpp>
                        <m:limUppPr>
                          <m:ctrlPr>
                            <a:rPr lang="en-US" sz="2200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/>
                                      </m:ctrlPr>
                                    </m:sSubPr>
                                    <m:e>
                                      <m:r>
                                        <a:rPr lang="en-US" sz="2200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/>
                                        <m:t>𝑐</m:t>
                                      </m:r>
                                      <m:r>
                                        <a:rPr lang="en-US" sz="2200" i="1"/>
                                        <m:t>h</m:t>
                                      </m:r>
                                      <m:r>
                                        <a:rPr lang="en-US" sz="2200" i="1"/>
                                        <m:t>𝑎𝑛𝑛𝑒𝑙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2200" i="1"/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𝑃𝑁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/>
                                      </m:ctrlPr>
                                    </m:sSubPr>
                                    <m:e>
                                      <m:r>
                                        <a:rPr lang="en-US" sz="2200" i="1"/>
                                        <m:t>4</m:t>
                                      </m:r>
                                      <m:r>
                                        <a:rPr lang="en-US" sz="2200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/>
                                        <m:t>𝑃𝑁</m:t>
                                      </m:r>
                                    </m:sub>
                                  </m:sSub>
                                  <m:r>
                                    <a:rPr lang="en-US" sz="2200" i="1"/>
                                    <m:t>−</m:t>
                                  </m:r>
                                  <m:r>
                                    <a:rPr lang="en-US" sz="2200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/>
                            <m:t>,  </m:t>
                          </m:r>
                        </m:e>
                        <m:lim>
                          <m:r>
                            <a:rPr lang="en-US" sz="2200" i="1"/>
                            <m:t>4</m:t>
                          </m:r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𝑃𝑁</m:t>
                              </m:r>
                            </m:sub>
                          </m:sSub>
                          <m:r>
                            <a:rPr lang="en-US" sz="2200" i="1"/>
                            <m:t>−</m:t>
                          </m:r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𝑐</m:t>
                              </m:r>
                              <m:r>
                                <a:rPr lang="en-US" sz="2200" i="1"/>
                                <m:t>h</m:t>
                              </m:r>
                              <m:r>
                                <a:rPr lang="en-US" sz="2200" i="1"/>
                                <m:t>𝑎𝑛𝑛𝑒𝑙</m:t>
                              </m:r>
                              <m:r>
                                <a:rPr lang="en-US" sz="2200" i="1"/>
                                <m:t> </m:t>
                              </m:r>
                            </m:sub>
                          </m:sSub>
                          <m:r>
                            <a:rPr lang="en-US" sz="2200" i="1"/>
                            <m:t>(</m:t>
                          </m:r>
                          <m:r>
                            <a:rPr lang="en-US" sz="2200" i="1"/>
                            <m:t>3</m:t>
                          </m:r>
                          <m:r>
                            <a:rPr lang="en-US" sz="2200" i="1"/>
                            <m:t>)</m:t>
                          </m:r>
                        </m:lim>
                      </m:limUpp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sz="2200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𝑃𝑁</m:t>
                                  </m:r>
                                  <m:r>
                                    <a:rPr lang="en-US" sz="2200" i="1"/>
                                    <m:t>+</m:t>
                                  </m:r>
                                  <m:r>
                                    <a:rPr lang="en-US" sz="2200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r>
                                    <a:rPr lang="en-US" sz="2200" i="1"/>
                                    <m:t>0</m:t>
                                  </m:r>
                                </m:e>
                              </m:d>
                              <m:r>
                                <a:rPr lang="en-US" sz="2200" i="1"/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𝑃𝑁</m:t>
                                  </m:r>
                                  <m:r>
                                    <a:rPr lang="en-US" sz="2200" i="1"/>
                                    <m:t>+</m:t>
                                  </m:r>
                                  <m:r>
                                    <a:rPr lang="en-US" sz="2200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/>
                                      </m:ctrlPr>
                                    </m:sSubPr>
                                    <m:e>
                                      <m:r>
                                        <a:rPr lang="en-US" sz="2200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/>
                                        <m:t>𝑐</m:t>
                                      </m:r>
                                      <m:r>
                                        <a:rPr lang="en-US" sz="2200" i="1"/>
                                        <m:t>h</m:t>
                                      </m:r>
                                      <m:r>
                                        <a:rPr lang="en-US" sz="2200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sz="2200" i="1"/>
                                    <m:t>−</m:t>
                                  </m:r>
                                  <m:r>
                                    <a:rPr lang="en-US" sz="2200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/>
                            <m:t> </m:t>
                          </m:r>
                        </m:e>
                        <m:lim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𝑐</m:t>
                              </m:r>
                              <m:r>
                                <a:rPr lang="en-US" sz="2200" i="1"/>
                                <m:t>h</m:t>
                              </m:r>
                              <m:r>
                                <a:rPr lang="en-US" sz="2200" i="1"/>
                                <m:t>𝑎𝑛𝑛𝑒𝑙</m:t>
                              </m:r>
                            </m:sub>
                          </m:sSub>
                          <m:r>
                            <a:rPr lang="en-US" sz="2200" i="1"/>
                            <m:t> (</m:t>
                          </m:r>
                          <m:r>
                            <a:rPr lang="en-US" sz="2200" i="1"/>
                            <m:t>4</m:t>
                          </m:r>
                          <m:r>
                            <a:rPr lang="en-US" sz="2200" i="1"/>
                            <m:t>)</m:t>
                          </m:r>
                        </m:lim>
                      </m:limUpp>
                      <m:r>
                        <a:rPr lang="en-US" sz="2200" i="1"/>
                        <m:t>,</m:t>
                      </m:r>
                    </m:oMath>
                  </m:oMathPara>
                </a14:m>
                <a:endParaRPr lang="en-US" sz="2200" i="1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200" i="1"/>
                        <m:t> </m:t>
                      </m:r>
                      <m:limUpp>
                        <m:limUppPr>
                          <m:ctrlPr>
                            <a:rPr lang="en-US" sz="2200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r>
                                    <a:rPr lang="en-US" sz="2200" i="1"/>
                                    <m:t>0</m:t>
                                  </m:r>
                                </m:e>
                              </m:d>
                              <m:r>
                                <a:rPr lang="en-US" sz="2200" i="1"/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𝐶𝑃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/>
                                      </m:ctrlPr>
                                    </m:sSubPr>
                                    <m:e>
                                      <m:r>
                                        <a:rPr lang="en-US" sz="2200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/>
                                        <m:t>𝑐</m:t>
                                      </m:r>
                                      <m:r>
                                        <a:rPr lang="en-US" sz="2200" i="1"/>
                                        <m:t>h</m:t>
                                      </m:r>
                                      <m:r>
                                        <a:rPr lang="en-US" sz="2200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sz="2200" i="1"/>
                                    <m:t>−</m:t>
                                  </m:r>
                                  <m:r>
                                    <a:rPr lang="en-US" sz="2200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/>
                            <m:t> </m:t>
                          </m:r>
                        </m:e>
                        <m:lim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𝑁</m:t>
                              </m:r>
                            </m:e>
                            <m:sub>
                              <m:r>
                                <a:rPr lang="en-US" sz="2200" i="1"/>
                                <m:t>𝐶𝑃</m:t>
                              </m:r>
                            </m:sub>
                          </m:sSub>
                          <m:r>
                            <a:rPr lang="en-US" sz="2200" i="1"/>
                            <m:t>−</m:t>
                          </m:r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𝑐</m:t>
                              </m:r>
                              <m:r>
                                <a:rPr lang="en-US" sz="2200" i="1"/>
                                <m:t>h</m:t>
                              </m:r>
                              <m:r>
                                <a:rPr lang="en-US" sz="2200" i="1"/>
                                <m:t>𝑎𝑛𝑛𝑒𝑙</m:t>
                              </m:r>
                            </m:sub>
                          </m:sSub>
                          <m:r>
                            <a:rPr lang="en-US" sz="2200" i="1"/>
                            <m:t> (</m:t>
                          </m:r>
                          <m:r>
                            <a:rPr lang="en-US" sz="2200" i="1"/>
                            <m:t>5</m:t>
                          </m:r>
                          <m:r>
                            <a:rPr lang="en-US" sz="2200" i="1"/>
                            <m:t>)</m:t>
                          </m:r>
                        </m:lim>
                      </m:limUpp>
                      <m:r>
                        <a:rPr lang="en-US" sz="2200" i="1"/>
                        <m:t>, </m:t>
                      </m:r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:endParaRPr lang="en-US" sz="22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sz="2200" i="1"/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/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𝐶𝑃</m:t>
                                  </m:r>
                                  <m:r>
                                    <a:rPr lang="en-US" sz="2200" i="1"/>
                                    <m:t>+</m:t>
                                  </m:r>
                                  <m:r>
                                    <a:rPr lang="en-US" sz="2200" i="1"/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r>
                                    <a:rPr lang="en-US" sz="2200" i="1"/>
                                    <m:t>0</m:t>
                                  </m:r>
                                </m:e>
                              </m:d>
                              <m:r>
                                <a:rPr lang="en-US" sz="2200" i="1"/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/>
                                  </m:ctrlPr>
                                </m:sSubPr>
                                <m:e>
                                  <m:r>
                                    <a:rPr lang="en-US" sz="2200" i="1"/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/>
                                    <m:t>𝐶𝑃</m:t>
                                  </m:r>
                                  <m:r>
                                    <a:rPr lang="en-US" sz="2200" i="1"/>
                                    <m:t>+</m:t>
                                  </m:r>
                                  <m:r>
                                    <a:rPr lang="en-US" sz="2200" i="1"/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/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/>
                                      </m:ctrlPr>
                                    </m:sSubPr>
                                    <m:e>
                                      <m:r>
                                        <a:rPr lang="en-US" sz="2200" i="1"/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/>
                                        <m:t>𝑐</m:t>
                                      </m:r>
                                      <m:r>
                                        <a:rPr lang="en-US" sz="2200" i="1"/>
                                        <m:t>h</m:t>
                                      </m:r>
                                      <m:r>
                                        <a:rPr lang="en-US" sz="2200" i="1"/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sz="2200" i="1"/>
                                    <m:t>−</m:t>
                                  </m:r>
                                  <m:r>
                                    <a:rPr lang="en-US" sz="2200" i="1"/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/>
                            <m:t> , </m:t>
                          </m:r>
                        </m:e>
                        <m:lim>
                          <m:sSub>
                            <m:sSubPr>
                              <m:ctrlPr>
                                <a:rPr lang="en-US" sz="2200" i="1"/>
                              </m:ctrlPr>
                            </m:sSubPr>
                            <m:e>
                              <m:r>
                                <a:rPr lang="en-US" sz="2200" i="1"/>
                                <m:t>𝐿</m:t>
                              </m:r>
                            </m:e>
                            <m:sub>
                              <m:r>
                                <a:rPr lang="en-US" sz="2200" i="1"/>
                                <m:t>𝑐</m:t>
                              </m:r>
                              <m:r>
                                <a:rPr lang="en-US" sz="2200" i="1"/>
                                <m:t>h</m:t>
                              </m:r>
                              <m:r>
                                <a:rPr lang="en-US" sz="2200" i="1"/>
                                <m:t>𝑎𝑛𝑛𝑒𝑙</m:t>
                              </m:r>
                            </m:sub>
                          </m:sSub>
                          <m:r>
                            <a:rPr lang="en-US" sz="2200" i="1"/>
                            <m:t>(</m:t>
                          </m:r>
                          <m:r>
                            <a:rPr lang="en-US" sz="2200" i="1"/>
                            <m:t>6</m:t>
                          </m:r>
                          <m:r>
                            <a:rPr lang="en-US" sz="2200" i="1"/>
                            <m:t>)</m:t>
                          </m:r>
                        </m:lim>
                      </m:limUpp>
                    </m:oMath>
                  </m:oMathPara>
                </a14:m>
                <a:endParaRPr lang="en-US" sz="2200" dirty="0" smtClean="0"/>
              </a:p>
              <a:p>
                <a:pPr marL="0" indent="0">
                  <a:buNone/>
                </a:pPr>
                <a:endParaRPr lang="en-US" sz="2200" dirty="0" smtClean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limUpp>
                        <m:limUppPr>
                          <m:ctrlPr>
                            <a:rPr lang="en-US" sz="2200" i="1">
                              <a:latin typeface="Cambria Math" panose="02040503050406030204" pitchFamily="18" charset="0"/>
                            </a:rPr>
                          </m:ctrlPr>
                        </m:limUppPr>
                        <m:e>
                          <m:groupChr>
                            <m:groupChrPr>
                              <m:chr m:val="⏞"/>
                              <m:pos m:val="top"/>
                              <m:vertJc m:val="bot"/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groupChrPr>
                            <m:e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d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sSub>
                                <m:sSub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𝑝𝑎𝑦𝑙𝑜𝑎𝑑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𝐹𝐹𝑇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e>
                                    <m:sub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h</m:t>
                                      </m:r>
                                      <m:r>
                                        <a:rPr lang="en-US" sz="2200" i="1">
                                          <a:latin typeface="Cambria Math" panose="02040503050406030204" pitchFamily="18" charset="0"/>
                                        </a:rPr>
                                        <m:t>𝑎𝑛𝑛𝑒𝑙</m:t>
                                      </m:r>
                                    </m:sub>
                                  </m:sSub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sz="2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</m:groupCh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  ]</m:t>
                          </m:r>
                        </m:e>
                        <m:lim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𝐹𝐹𝑇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  <m:sub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200" i="1">
                                  <a:latin typeface="Cambria Math" panose="02040503050406030204" pitchFamily="18" charset="0"/>
                                </a:rPr>
                                <m:t>𝑎𝑛𝑛𝑒𝑙</m:t>
                              </m:r>
                            </m:sub>
                          </m:sSub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7</m:t>
                          </m:r>
                          <m:r>
                            <a:rPr lang="en-US" sz="2200" i="1">
                              <a:latin typeface="Cambria Math" panose="02040503050406030204" pitchFamily="18" charset="0"/>
                            </a:rPr>
                            <m:t>)</m:t>
                          </m:r>
                        </m:lim>
                      </m:limUpp>
                    </m:oMath>
                  </m:oMathPara>
                </a14:m>
                <a:endParaRPr lang="en-US" sz="2200" dirty="0"/>
              </a:p>
              <a:p>
                <a:pPr marL="0" indent="0">
                  <a:buNone/>
                </a:pPr>
                <a:endParaRPr lang="en-US" sz="22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Oval 3"/>
          <p:cNvSpPr/>
          <p:nvPr/>
        </p:nvSpPr>
        <p:spPr>
          <a:xfrm>
            <a:off x="4051067" y="3657606"/>
            <a:ext cx="1210250" cy="494779"/>
          </a:xfrm>
          <a:prstGeom prst="ellipse">
            <a:avLst/>
          </a:prstGeom>
          <a:solidFill>
            <a:schemeClr val="accent1"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2880653" y="1690497"/>
            <a:ext cx="3534214" cy="914400"/>
          </a:xfrm>
          <a:prstGeom prst="ellipse">
            <a:avLst/>
          </a:prstGeom>
          <a:solidFill>
            <a:schemeClr val="accent2">
              <a:lumMod val="60000"/>
              <a:lumOff val="4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3724257" y="2788217"/>
            <a:ext cx="4557931" cy="733571"/>
          </a:xfrm>
          <a:prstGeom prst="ellipse">
            <a:avLst/>
          </a:prstGeom>
          <a:solidFill>
            <a:srgbClr val="FF0000">
              <a:alpha val="34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5039843" y="953411"/>
                <a:ext cx="2086149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</m:oMath>
                </a14:m>
                <a:r>
                  <a:rPr lang="en-US" dirty="0" smtClean="0"/>
                  <a:t> uncertainty</a:t>
                </a:r>
                <a:endParaRPr lang="en-US" dirty="0"/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9843" y="953411"/>
                <a:ext cx="2086149" cy="391902"/>
              </a:xfrm>
              <a:prstGeom prst="rect">
                <a:avLst/>
              </a:prstGeom>
              <a:blipFill rotWithShape="0">
                <a:blip r:embed="rId3"/>
                <a:stretch>
                  <a:fillRect t="-6154" r="-2339" b="-18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>
            <a:stCxn id="7" idx="1"/>
            <a:endCxn id="5" idx="0"/>
          </p:cNvCxnSpPr>
          <p:nvPr/>
        </p:nvCxnSpPr>
        <p:spPr>
          <a:xfrm flipH="1">
            <a:off x="4647760" y="1149362"/>
            <a:ext cx="392083" cy="54113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438506" y="2601005"/>
            <a:ext cx="1760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ISI contaminated</a:t>
            </a:r>
            <a:endParaRPr lang="en-US" dirty="0"/>
          </a:p>
        </p:txBody>
      </p:sp>
      <p:cxnSp>
        <p:nvCxnSpPr>
          <p:cNvPr id="14" name="Straight Arrow Connector 13"/>
          <p:cNvCxnSpPr>
            <a:endCxn id="6" idx="2"/>
          </p:cNvCxnSpPr>
          <p:nvPr/>
        </p:nvCxnSpPr>
        <p:spPr>
          <a:xfrm>
            <a:off x="3007263" y="2920298"/>
            <a:ext cx="716994" cy="2347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1188701" y="3708143"/>
            <a:ext cx="21698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Exact needed sample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17" idx="3"/>
            <a:endCxn id="4" idx="2"/>
          </p:cNvCxnSpPr>
          <p:nvPr/>
        </p:nvCxnSpPr>
        <p:spPr>
          <a:xfrm>
            <a:off x="3358526" y="3892809"/>
            <a:ext cx="692541" cy="12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/>
          <p:cNvSpPr/>
          <p:nvPr/>
        </p:nvSpPr>
        <p:spPr>
          <a:xfrm>
            <a:off x="3159204" y="4387588"/>
            <a:ext cx="5534630" cy="793133"/>
          </a:xfrm>
          <a:prstGeom prst="ellipse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3043138" y="5415924"/>
            <a:ext cx="5534630" cy="793133"/>
          </a:xfrm>
          <a:prstGeom prst="ellipse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704796" y="3514340"/>
            <a:ext cx="5534630" cy="793133"/>
          </a:xfrm>
          <a:prstGeom prst="ellipse">
            <a:avLst/>
          </a:prstGeom>
          <a:solidFill>
            <a:schemeClr val="accent6">
              <a:lumMod val="60000"/>
              <a:lumOff val="40000"/>
              <a:alpha val="3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0148404" y="4599488"/>
            <a:ext cx="890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ISI-Free</a:t>
            </a:r>
            <a:endParaRPr lang="en-US" dirty="0"/>
          </a:p>
        </p:txBody>
      </p:sp>
      <p:cxnSp>
        <p:nvCxnSpPr>
          <p:cNvPr id="29" name="Straight Arrow Connector 28"/>
          <p:cNvCxnSpPr>
            <a:stCxn id="27" idx="1"/>
          </p:cNvCxnSpPr>
          <p:nvPr/>
        </p:nvCxnSpPr>
        <p:spPr>
          <a:xfrm flipH="1" flipV="1">
            <a:off x="9239426" y="3904995"/>
            <a:ext cx="908978" cy="8791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>
            <a:stCxn id="27" idx="1"/>
          </p:cNvCxnSpPr>
          <p:nvPr/>
        </p:nvCxnSpPr>
        <p:spPr>
          <a:xfrm flipH="1">
            <a:off x="8693834" y="4784154"/>
            <a:ext cx="145457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endCxn id="25" idx="6"/>
          </p:cNvCxnSpPr>
          <p:nvPr/>
        </p:nvCxnSpPr>
        <p:spPr>
          <a:xfrm flipH="1">
            <a:off x="8577768" y="4784154"/>
            <a:ext cx="1570636" cy="1028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291415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/>
              <a:t>Timing synchronization- Intentional offset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</p:spPr>
            <p:txBody>
              <a:bodyPr/>
              <a:lstStyle/>
              <a:p>
                <a:pPr lvl="1"/>
                <a:r>
                  <a:rPr lang="en-US" sz="3000" dirty="0" smtClean="0"/>
                  <a:t>Translation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;</m:t>
                    </m:r>
                  </m:oMath>
                </a14:m>
                <a:endParaRPr lang="en-US" sz="3000" b="0" i="1" dirty="0" smtClean="0">
                  <a:latin typeface="Cambria Math" panose="02040503050406030204" pitchFamily="18" charset="0"/>
                </a:endParaRPr>
              </a:p>
              <a:p>
                <a:pPr marL="457200" lvl="1" indent="0" algn="ctr">
                  <a:buNone/>
                </a:pPr>
                <a14:m>
                  <m:oMath xmlns:m="http://schemas.openxmlformats.org/officeDocument/2006/math">
                    <m:r>
                      <a:rPr lang="en-US" sz="30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3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b="0" i="1" dirty="0" smtClean="0">
                            <a:latin typeface="Cambria Math" panose="02040503050406030204" pitchFamily="18" charset="0"/>
                          </a:rPr>
                          <m:t>𝑡𝑟𝑎𝑛𝑠</m:t>
                        </m:r>
                      </m:sub>
                    </m:sSub>
                    <m:r>
                      <a:rPr lang="en-US" sz="3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3000" i="1"/>
                      <m:t>4</m:t>
                    </m:r>
                    <m:sSub>
                      <m:sSubPr>
                        <m:ctrlPr>
                          <a:rPr lang="en-US" sz="3000" i="1"/>
                        </m:ctrlPr>
                      </m:sSubPr>
                      <m:e>
                        <m:r>
                          <a:rPr lang="en-US" sz="3000" i="1"/>
                          <m:t>𝐿</m:t>
                        </m:r>
                      </m:e>
                      <m:sub>
                        <m:r>
                          <a:rPr lang="en-US" sz="3000" i="1"/>
                          <m:t>𝑃𝑁</m:t>
                        </m:r>
                      </m:sub>
                    </m:sSub>
                    <m:r>
                      <a:rPr lang="en-US" sz="3000" i="1"/>
                      <m:t>+</m:t>
                    </m:r>
                    <m:sSub>
                      <m:sSubPr>
                        <m:ctrlPr>
                          <a:rPr lang="en-US" sz="3000" i="1"/>
                        </m:ctrlPr>
                      </m:sSubPr>
                      <m:e>
                        <m:r>
                          <a:rPr lang="en-US" sz="3000" i="1"/>
                          <m:t>𝑁</m:t>
                        </m:r>
                      </m:e>
                      <m:sub>
                        <m:r>
                          <a:rPr lang="en-US" sz="3000" i="1"/>
                          <m:t>𝐶𝑃</m:t>
                        </m:r>
                      </m:sub>
                    </m:sSub>
                    <m:r>
                      <a:rPr lang="en-US" sz="3000" i="1"/>
                      <m:t>−</m:t>
                    </m:r>
                    <m:sSub>
                      <m:sSubPr>
                        <m:ctrlPr>
                          <a:rPr lang="en-US" sz="3000" i="1"/>
                        </m:ctrlPr>
                      </m:sSubPr>
                      <m:e>
                        <m:r>
                          <a:rPr lang="en-US" sz="3000" i="1"/>
                          <m:t>𝑁</m:t>
                        </m:r>
                      </m:e>
                      <m:sub>
                        <m:r>
                          <a:rPr lang="en-US" sz="3000" i="1"/>
                          <m:t>𝑜𝑓𝑓𝑠𝑒𝑡</m:t>
                        </m:r>
                      </m:sub>
                    </m:sSub>
                  </m:oMath>
                </a14:m>
                <a:endParaRPr lang="en-US" sz="3000" dirty="0" smtClean="0"/>
              </a:p>
              <a:p>
                <a:pPr lvl="1"/>
                <a:r>
                  <a:rPr lang="en-US" sz="3000" dirty="0" smtClean="0"/>
                  <a:t>Backwards withdrawal; 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000" i="1"/>
                          </m:ctrlPr>
                        </m:sSubPr>
                        <m:e>
                          <m:sSub>
                            <m:sSubPr>
                              <m:ctrlPr>
                                <a:rPr lang="en-US" sz="3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0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3000" i="1">
                                  <a:latin typeface="Cambria Math" panose="02040503050406030204" pitchFamily="18" charset="0"/>
                                </a:rPr>
                                <m:t>𝑜𝑓𝑓𝑠𝑒𝑡</m:t>
                              </m:r>
                            </m:sub>
                          </m:sSub>
                          <m:r>
                            <a:rPr lang="en-US" sz="30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000" i="1"/>
                            <m:t>𝐷</m:t>
                          </m:r>
                        </m:e>
                        <m:sub>
                          <m:r>
                            <a:rPr lang="en-US" sz="3000" i="1"/>
                            <m:t>𝑢𝑛𝑐𝑒𝑟𝑡𝑎𝑖𝑛𝑡𝑦</m:t>
                          </m:r>
                        </m:sub>
                      </m:sSub>
                      <m:r>
                        <a:rPr lang="en-US" sz="3000" i="1"/>
                        <m:t>+</m:t>
                      </m:r>
                      <m:sSub>
                        <m:sSubPr>
                          <m:ctrlPr>
                            <a:rPr lang="en-US" sz="3000" i="1"/>
                          </m:ctrlPr>
                        </m:sSubPr>
                        <m:e>
                          <m:r>
                            <a:rPr lang="en-US" sz="3000" i="1"/>
                            <m:t>𝑁</m:t>
                          </m:r>
                        </m:e>
                        <m:sub>
                          <m:r>
                            <a:rPr lang="en-US" sz="3000" i="1"/>
                            <m:t>𝑚𝑎𝑟𝑔𝑖𝑛</m:t>
                          </m:r>
                        </m:sub>
                      </m:sSub>
                    </m:oMath>
                  </m:oMathPara>
                </a14:m>
                <a:endParaRPr lang="en-US" sz="30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3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i="1">
                            <a:latin typeface="Cambria Math" panose="02040503050406030204" pitchFamily="18" charset="0"/>
                          </a:rPr>
                          <m:t>𝑚𝑎𝑟𝑔𝑖𝑛</m:t>
                        </m:r>
                      </m:sub>
                    </m:sSub>
                  </m:oMath>
                </a14:m>
                <a:r>
                  <a:rPr lang="en-US" sz="3000" dirty="0" smtClean="0"/>
                  <a:t>: ISI avoidance margin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𝑢𝑛𝑐𝑒𝑟𝑡𝑎𝑖𝑛𝑡𝑦</m:t>
                        </m:r>
                      </m:sub>
                    </m:sSub>
                  </m:oMath>
                </a14:m>
                <a:r>
                  <a:rPr lang="en-US" sz="3000" dirty="0" smtClean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</m:oMath>
                </a14:m>
                <a:r>
                  <a:rPr lang="en-US" sz="3000" dirty="0" smtClean="0"/>
                  <a:t> location uncertainty</a:t>
                </a:r>
                <a:endParaRPr lang="en-US" sz="3000" dirty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𝑜𝑓𝑓𝑠𝑒𝑡</m:t>
                        </m:r>
                      </m:sub>
                    </m:sSub>
                  </m:oMath>
                </a14:m>
                <a:r>
                  <a:rPr lang="en-US" sz="3000" dirty="0" smtClean="0"/>
                  <a:t> range overcoming:</a:t>
                </a: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𝑡𝑟𝑖𝑔𝑔𝑒𝑟</m:t>
                        </m:r>
                      </m:sub>
                    </m:sSub>
                  </m:oMath>
                </a14:m>
                <a:r>
                  <a:rPr lang="he-IL" sz="2600" dirty="0" smtClean="0"/>
                  <a:t> </a:t>
                </a:r>
                <a:r>
                  <a:rPr lang="en-US" sz="2600" dirty="0" smtClean="0"/>
                  <a:t>uncertainty</a:t>
                </a:r>
              </a:p>
              <a:p>
                <a:pPr lvl="2"/>
                <a:r>
                  <a:rPr lang="en-US" sz="2600" dirty="0" smtClean="0"/>
                  <a:t>ISI contamination</a:t>
                </a:r>
                <a:endParaRPr lang="en-US" sz="2600" dirty="0" smtClean="0"/>
              </a:p>
              <a:p>
                <a:pPr marL="457200" lvl="1" indent="0" algn="ctr">
                  <a:buNone/>
                </a:pPr>
                <a:r>
                  <a:rPr lang="en-US" sz="3000" dirty="0" smtClean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/>
                        </m:ctrlPr>
                      </m:sSubPr>
                      <m:e>
                        <m:sSub>
                          <m:sSubPr>
                            <m:ctrlPr>
                              <a:rPr lang="en-US" sz="3200" i="1"/>
                            </m:ctrlPr>
                          </m:sSubPr>
                          <m:e>
                            <m:r>
                              <a:rPr lang="en-US" sz="3200" i="1"/>
                              <m:t>𝐿</m:t>
                            </m:r>
                          </m:e>
                          <m:sub>
                            <m:r>
                              <a:rPr lang="en-US" sz="3200" i="1"/>
                              <m:t>𝑐</m:t>
                            </m:r>
                            <m:r>
                              <a:rPr lang="en-US" sz="3200" i="1"/>
                              <m:t>h</m:t>
                            </m:r>
                            <m:r>
                              <a:rPr lang="en-US" sz="3200" i="1"/>
                              <m:t>𝑎𝑛𝑛𝑒𝑙</m:t>
                            </m:r>
                          </m:sub>
                        </m:sSub>
                        <m:r>
                          <a:rPr lang="en-US" sz="3200" i="1"/>
                          <m:t>≤</m:t>
                        </m:r>
                        <m:r>
                          <a:rPr lang="en-US" sz="3200" i="1"/>
                          <m:t>𝑁</m:t>
                        </m:r>
                      </m:e>
                      <m:sub>
                        <m:r>
                          <a:rPr lang="en-US" sz="3200" i="1"/>
                          <m:t>𝑜𝑓𝑓𝑠𝑒𝑡</m:t>
                        </m:r>
                      </m:sub>
                    </m:sSub>
                    <m:r>
                      <a:rPr lang="en-US" sz="3200" i="1"/>
                      <m:t>≤</m:t>
                    </m:r>
                    <m:sSub>
                      <m:sSubPr>
                        <m:ctrlPr>
                          <a:rPr lang="en-US" sz="3200" i="1"/>
                        </m:ctrlPr>
                      </m:sSubPr>
                      <m:e>
                        <m:r>
                          <a:rPr lang="en-US" sz="3200" i="1"/>
                          <m:t>𝑁</m:t>
                        </m:r>
                      </m:e>
                      <m:sub>
                        <m:r>
                          <a:rPr lang="en-US" sz="3200" i="1"/>
                          <m:t>𝐶𝑃</m:t>
                        </m:r>
                      </m:sub>
                    </m:sSub>
                    <m:r>
                      <a:rPr lang="en-US" sz="3200" i="1"/>
                      <m:t>−</m:t>
                    </m:r>
                    <m:sSub>
                      <m:sSubPr>
                        <m:ctrlPr>
                          <a:rPr lang="en-US" sz="3200" i="1"/>
                        </m:ctrlPr>
                      </m:sSubPr>
                      <m:e>
                        <m:r>
                          <a:rPr lang="en-US" sz="3200" i="1"/>
                          <m:t>𝐿</m:t>
                        </m:r>
                      </m:e>
                      <m:sub>
                        <m:r>
                          <a:rPr lang="en-US" sz="3200" i="1"/>
                          <m:t>𝑐</m:t>
                        </m:r>
                        <m:r>
                          <a:rPr lang="en-US" sz="3200" i="1"/>
                          <m:t>h</m:t>
                        </m:r>
                        <m:r>
                          <a:rPr lang="en-US" sz="3200" i="1"/>
                          <m:t>𝑎𝑛𝑛𝑒𝑙</m:t>
                        </m:r>
                      </m:sub>
                    </m:sSub>
                  </m:oMath>
                </a14:m>
                <a:endParaRPr lang="en-US" sz="3000" dirty="0" smtClean="0"/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sz="3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sz="3000" b="0" i="1" smtClean="0">
                            <a:latin typeface="Cambria Math" panose="02040503050406030204" pitchFamily="18" charset="0"/>
                          </a:rPr>
                          <m:t>𝐶𝑃</m:t>
                        </m:r>
                      </m:sub>
                    </m:sSub>
                  </m:oMath>
                </a14:m>
                <a:r>
                  <a:rPr lang="en-US" sz="3000" dirty="0" smtClean="0"/>
                  <a:t> implied to satisfy;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3200" i="1"/>
                        </m:ctrlPr>
                      </m:sSubPr>
                      <m:e>
                        <m:r>
                          <a:rPr lang="en-US" sz="3200" i="1"/>
                          <m:t>𝑁</m:t>
                        </m:r>
                      </m:e>
                      <m:sub>
                        <m:r>
                          <a:rPr lang="en-US" sz="3200" i="1"/>
                          <m:t>𝐶𝑃</m:t>
                        </m:r>
                      </m:sub>
                    </m:sSub>
                    <m:r>
                      <a:rPr lang="en-US" sz="3200" i="1"/>
                      <m:t>≥</m:t>
                    </m:r>
                    <m:r>
                      <a:rPr lang="en-US" sz="3200" i="1"/>
                      <m:t>2</m:t>
                    </m:r>
                    <m:sSub>
                      <m:sSubPr>
                        <m:ctrlPr>
                          <a:rPr lang="en-US" sz="3200" i="1"/>
                        </m:ctrlPr>
                      </m:sSubPr>
                      <m:e>
                        <m:r>
                          <a:rPr lang="en-US" sz="3200" i="1"/>
                          <m:t>𝐿</m:t>
                        </m:r>
                      </m:e>
                      <m:sub>
                        <m:r>
                          <a:rPr lang="en-US" sz="3200" i="1"/>
                          <m:t>𝑐</m:t>
                        </m:r>
                        <m:r>
                          <a:rPr lang="en-US" sz="3200" i="1"/>
                          <m:t>h</m:t>
                        </m:r>
                        <m:r>
                          <a:rPr lang="en-US" sz="3200" i="1"/>
                          <m:t>𝑎𝑛𝑛𝑒𝑙</m:t>
                        </m:r>
                      </m:sub>
                    </m:sSub>
                  </m:oMath>
                </a14:m>
                <a:endParaRPr lang="en-US" sz="3000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5935" y="1078173"/>
                <a:ext cx="11553967" cy="5540991"/>
              </a:xfrm>
              <a:blipFill rotWithShape="0">
                <a:blip r:embed="rId2"/>
                <a:stretch>
                  <a:fillRect t="-1870" b="-13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7577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Transmission Coefficient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1929373" y="2942843"/>
                <a:ext cx="2109873" cy="69935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T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𝑔𝑟𝑜𝑢𝑛𝑑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𝑔𝑟𝑜𝑢𝑛𝑑</m:t>
                              </m:r>
                            </m:sub>
                          </m:sSub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𝑍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𝑎𝑖𝑟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373" y="2942843"/>
                <a:ext cx="2109873" cy="69935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6100" y="1797097"/>
            <a:ext cx="4457700" cy="29908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1929373" y="4322209"/>
                <a:ext cx="3234347" cy="39158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𝑓𝑟𝑒𝑒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𝑠𝑝𝑎𝑐𝑒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120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Ω</m:t>
                      </m:r>
                      <m:r>
                        <a:rPr lang="en-US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377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9373" y="4322209"/>
                <a:ext cx="3234347" cy="391582"/>
              </a:xfrm>
              <a:prstGeom prst="rect">
                <a:avLst/>
              </a:prstGeom>
              <a:blipFill rotWithShape="0">
                <a:blip r:embed="rId4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1833725" y="5294792"/>
                <a:ext cx="2519536" cy="9106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𝑔𝑟𝑜𝑢𝑛𝑑</m:t>
                          </m:r>
                        </m:sub>
                      </m:sSub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m:rPr>
                                  <m:sty m:val="p"/>
                                </m:rPr>
                                <a:rPr lang="en-US" i="0">
                                  <a:latin typeface="Cambria Math" panose="02040503050406030204" pitchFamily="18" charset="0"/>
                                </a:rPr>
                                <m:t>ε</m:t>
                              </m:r>
                            </m:den>
                          </m:f>
                        </m:e>
                      </m:rad>
                      <m:r>
                        <a:rPr lang="en-US" i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33725" y="5294792"/>
                <a:ext cx="2519536" cy="910699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085791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Rectangle 3"/>
              <p:cNvSpPr/>
              <p:nvPr/>
            </p:nvSpPr>
            <p:spPr>
              <a:xfrm>
                <a:off x="3995226" y="2293035"/>
                <a:ext cx="3974172" cy="186448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>
                          <a:latin typeface="Cambria Math" panose="02040503050406030204" pitchFamily="18" charset="0"/>
                        </a:rPr>
                        <m:t>𝐷𝐹𝑇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̃"/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sSub>
                                    <m:sSub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bar>
                                        <m:barPr>
                                          <m:ctrlP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barPr>
                                        <m:e>
                                          <m:r>
                                            <a:rPr lang="en-US" sz="36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</m:bar>
                                    </m:e>
                                    <m:sub>
                                      <m:r>
                                        <a:rPr lang="en-US" sz="3600" i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acc>
                            </m:e>
                          </m:d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3600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600" i="1">
                          <a:latin typeface="Cambria Math" panose="02040503050406030204" pitchFamily="18" charset="0"/>
                        </a:rPr>
                        <m:t>𝐷𝐹𝑇</m:t>
                      </m:r>
                      <m:sSub>
                        <m:sSub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{"/>
                              <m:endChr m:val="}"/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bar>
                                    <m:barPr>
                                      <m:ctrlP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barPr>
                                    <m:e>
                                      <m:r>
                                        <a:rPr lang="en-US" sz="36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</m:bar>
                                </m:e>
                                <m:sub>
                                  <m:r>
                                    <a:rPr lang="en-US" sz="36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e>
                        <m:sub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sSup>
                        <m:sSupPr>
                          <m:ctrlPr>
                            <a:rPr lang="en-US" sz="3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3600" i="0">
                              <a:latin typeface="Cambria Math" panose="02040503050406030204" pitchFamily="18" charset="0"/>
                            </a:rPr>
                            <m:t>−</m:t>
                          </m:r>
                          <m:f>
                            <m:fPr>
                              <m:ctrlPr>
                                <a:rPr lang="en-US" sz="36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36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36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3600" i="0">
                                  <a:latin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600" i="0">
                                      <a:latin typeface="Cambria Math" panose="02040503050406030204" pitchFamily="18" charset="0"/>
                                    </a:rPr>
                                    <m:t>N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3600" i="0">
                                      <a:latin typeface="Cambria Math" panose="02040503050406030204" pitchFamily="18" charset="0"/>
                                    </a:rPr>
                                    <m:t>margin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sz="3600" i="1">
                                      <a:latin typeface="Cambria Math" panose="02040503050406030204" pitchFamily="18" charset="0"/>
                                    </a:rPr>
                                    <m:t>𝐹𝐹𝑇</m:t>
                                  </m:r>
                                </m:sub>
                              </m:sSub>
                            </m:den>
                          </m:f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226" y="2293035"/>
                <a:ext cx="3974172" cy="1864485"/>
              </a:xfrm>
              <a:prstGeom prst="rect">
                <a:avLst/>
              </a:prstGeom>
              <a:blipFill rotWithShape="0">
                <a:blip r:embed="rId2"/>
                <a:stretch>
                  <a:fillRect r="-276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2674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Domain</a:t>
            </a:r>
            <a:endParaRPr lang="en-US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2293033" y="801075"/>
            <a:ext cx="6414869" cy="2089325"/>
          </a:xfrm>
          <a:prstGeom prst="rect">
            <a:avLst/>
          </a:prstGeom>
        </p:spPr>
      </p:pic>
      <p:pic>
        <p:nvPicPr>
          <p:cNvPr id="5" name="Content Placeholder 4"/>
          <p:cNvPicPr>
            <a:picLocks noGrp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66424" y="3501529"/>
            <a:ext cx="7005711" cy="31722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/>
              <p:cNvSpPr txBox="1"/>
              <p:nvPr/>
            </p:nvSpPr>
            <p:spPr>
              <a:xfrm flipH="1">
                <a:off x="305936" y="1199406"/>
                <a:ext cx="1589649" cy="14929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5"/>
                    </a:solidFill>
                  </a:rPr>
                  <a:t>Precursor channel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𝑢𝑛𝑐𝑒𝑟𝑡𝑎𝑖𝑛𝑡𝑦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h</m:t>
                          </m:r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𝑎𝑛𝑛𝑒𝑙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𝑖𝑝𝑠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305936" y="1199406"/>
                <a:ext cx="1589649" cy="1492909"/>
              </a:xfrm>
              <a:prstGeom prst="rect">
                <a:avLst/>
              </a:prstGeom>
              <a:blipFill rotWithShape="0">
                <a:blip r:embed="rId4"/>
                <a:stretch>
                  <a:fillRect l="-3065" t="-2449" b="-32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Arrow Connector 8"/>
          <p:cNvCxnSpPr/>
          <p:nvPr/>
        </p:nvCxnSpPr>
        <p:spPr>
          <a:xfrm>
            <a:off x="1473554" y="1464251"/>
            <a:ext cx="2015234" cy="583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13" idx="3"/>
          </p:cNvCxnSpPr>
          <p:nvPr/>
        </p:nvCxnSpPr>
        <p:spPr>
          <a:xfrm flipH="1">
            <a:off x="7737231" y="1912998"/>
            <a:ext cx="2035857" cy="14088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 flipH="1">
                <a:off x="9773088" y="1301869"/>
                <a:ext cx="1589649" cy="12222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 smtClean="0">
                    <a:solidFill>
                      <a:schemeClr val="accent2">
                        <a:lumMod val="75000"/>
                      </a:schemeClr>
                    </a:solidFill>
                  </a:rPr>
                  <a:t>Postcursor channel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𝑢𝑛𝑐𝑒𝑟𝑡𝑎𝑖𝑛𝑡𝑦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h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𝑖𝑝𝑠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>
                  <a:solidFill>
                    <a:schemeClr val="accent2">
                      <a:lumMod val="75000"/>
                    </a:schemeClr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flipH="1">
                <a:off x="9773088" y="1301869"/>
                <a:ext cx="1589649" cy="1222258"/>
              </a:xfrm>
              <a:prstGeom prst="rect">
                <a:avLst/>
              </a:prstGeom>
              <a:blipFill rotWithShape="0">
                <a:blip r:embed="rId5"/>
                <a:stretch>
                  <a:fillRect l="-3065" t="-3000" b="-4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/>
              <p:cNvSpPr txBox="1"/>
              <p:nvPr/>
            </p:nvSpPr>
            <p:spPr>
              <a:xfrm>
                <a:off x="770647" y="4139961"/>
                <a:ext cx="1460336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𝑚𝑎𝑟𝑔𝑖𝑛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5"/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7" name="TextBox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647" y="4139961"/>
                <a:ext cx="1460336" cy="391902"/>
              </a:xfrm>
              <a:prstGeom prst="rect">
                <a:avLst/>
              </a:prstGeom>
              <a:blipFill rotWithShape="0">
                <a:blip r:embed="rId6"/>
                <a:stretch>
                  <a:fillRect b="-109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8" name="TextBox 17"/>
              <p:cNvSpPr txBox="1"/>
              <p:nvPr/>
            </p:nvSpPr>
            <p:spPr>
              <a:xfrm>
                <a:off x="9107576" y="4335912"/>
                <a:ext cx="1460335" cy="3919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>
                                  <a:lumMod val="7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𝑚𝑎𝑟𝑔𝑖𝑛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solidFill>
                            <a:schemeClr val="accent2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dirty="0">
                  <a:solidFill>
                    <a:schemeClr val="accent5"/>
                  </a:solidFill>
                </a:endParaRPr>
              </a:p>
            </p:txBody>
          </p:sp>
        </mc:Choice>
        <mc:Fallback>
          <p:sp>
            <p:nvSpPr>
              <p:cNvPr id="18" name="TextBox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07576" y="4335912"/>
                <a:ext cx="1460335" cy="391902"/>
              </a:xfrm>
              <a:prstGeom prst="rect">
                <a:avLst/>
              </a:prstGeom>
              <a:blipFill rotWithShape="0">
                <a:blip r:embed="rId7"/>
                <a:stretch>
                  <a:fillRect b="-923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Straight Arrow Connector 19"/>
          <p:cNvCxnSpPr/>
          <p:nvPr/>
        </p:nvCxnSpPr>
        <p:spPr>
          <a:xfrm flipH="1" flipV="1">
            <a:off x="7174523" y="3854548"/>
            <a:ext cx="1997612" cy="67731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V="1">
            <a:off x="2230983" y="3865668"/>
            <a:ext cx="2172205" cy="470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549168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5" y="1078173"/>
            <a:ext cx="11553967" cy="5540991"/>
          </a:xfrm>
        </p:spPr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31212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5" y="1078173"/>
            <a:ext cx="11553967" cy="5540991"/>
          </a:xfrm>
        </p:spPr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59312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5" y="1078173"/>
            <a:ext cx="11553967" cy="5540991"/>
          </a:xfrm>
        </p:spPr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5014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936" y="187704"/>
            <a:ext cx="11553967" cy="890469"/>
          </a:xfrm>
        </p:spPr>
        <p:txBody>
          <a:bodyPr/>
          <a:lstStyle/>
          <a:p>
            <a:r>
              <a:rPr lang="en-US" dirty="0" smtClean="0"/>
              <a:t>Frequency Domain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5935" y="1078173"/>
            <a:ext cx="11553967" cy="5540991"/>
          </a:xfrm>
        </p:spPr>
        <p:txBody>
          <a:bodyPr/>
          <a:lstStyle/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459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899" y="365125"/>
            <a:ext cx="11039901" cy="1325563"/>
          </a:xfrm>
        </p:spPr>
        <p:txBody>
          <a:bodyPr/>
          <a:lstStyle/>
          <a:p>
            <a:r>
              <a:rPr lang="en-US" dirty="0"/>
              <a:t>Magnetic Vs. Electric Source, the Near Field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half" idx="1"/>
              </p:nvPr>
            </p:nvSpPr>
            <p:spPr>
              <a:xfrm>
                <a:off x="313898" y="1473958"/>
                <a:ext cx="4626591" cy="5076965"/>
              </a:xfrm>
            </p:spPr>
            <p:txBody>
              <a:bodyPr/>
              <a:lstStyle/>
              <a:p>
                <a:r>
                  <a:rPr lang="en-US" sz="2400" dirty="0" smtClean="0"/>
                  <a:t>Low Free-Space wave impedance:</a:t>
                </a:r>
              </a:p>
              <a:p>
                <a:pPr lvl="1"/>
                <a:r>
                  <a:rPr lang="en-US" dirty="0" smtClean="0"/>
                  <a:t>Magnetic source</a:t>
                </a:r>
              </a:p>
              <a:p>
                <a:pPr lvl="1"/>
                <a:r>
                  <a:rPr lang="en-US" dirty="0" smtClean="0"/>
                  <a:t>Near Field</a:t>
                </a:r>
              </a:p>
              <a:p>
                <a:r>
                  <a:rPr lang="en-US" sz="2400" dirty="0" smtClean="0"/>
                  <a:t>Comment: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 smtClean="0"/>
                  <a:t>here- range between transmitter and mediums boundary</a:t>
                </a:r>
                <a:endParaRPr lang="en-US" sz="2400" dirty="0"/>
              </a:p>
              <a:p>
                <a:r>
                  <a:rPr lang="en-US" sz="2400" dirty="0" smtClean="0"/>
                  <a:t>Example</a:t>
                </a:r>
                <a:r>
                  <a:rPr lang="en-US" dirty="0" smtClean="0"/>
                  <a:t>: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10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𝑘𝐻𝑧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3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sz="2000" dirty="0" smtClean="0"/>
              </a:p>
              <a:p>
                <a:pPr lvl="1"/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313898" y="1473958"/>
                <a:ext cx="4626591" cy="5076965"/>
              </a:xfrm>
              <a:blipFill rotWithShape="0">
                <a:blip r:embed="rId2"/>
                <a:stretch>
                  <a:fillRect l="-1713" t="-1681" r="-2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1306" y="1700807"/>
            <a:ext cx="7137781" cy="48501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8867" y="4094328"/>
            <a:ext cx="1500475" cy="12692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2454" y="1977533"/>
            <a:ext cx="1274861" cy="124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ounded Rectangle 7"/>
          <p:cNvSpPr/>
          <p:nvPr/>
        </p:nvSpPr>
        <p:spPr>
          <a:xfrm rot="19275299">
            <a:off x="6216264" y="4103531"/>
            <a:ext cx="1538986" cy="605284"/>
          </a:xfrm>
          <a:prstGeom prst="round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652485" y="4557898"/>
                <a:ext cx="2979342" cy="27833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𝑘𝐻𝑧</m:t>
                      </m:r>
                      <m:groupChr>
                        <m:groupChrPr>
                          <m:chr m:val="→"/>
                          <m:pos m:val="top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groupChr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m:rPr>
                                  <m:brk m:alnAt="1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𝑟𝑒𝑒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𝑠𝑝𝑎𝑐𝑒</m:t>
                              </m:r>
                            </m:e>
                          </m:eqArr>
                        </m:e>
                      </m:groupCh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30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𝑘𝑚</m:t>
                      </m:r>
                    </m:oMath>
                  </m:oMathPara>
                </a14:m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001</m:t>
                      </m:r>
                    </m:oMath>
                  </m:oMathPara>
                </a14:m>
                <a:endParaRPr lang="en-US" b="0" i="1" dirty="0" smtClean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𝑓𝑟𝑒𝑒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𝑠𝑝𝑎𝑐𝑒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10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15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5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𝑑𝐵</m:t>
                      </m:r>
                    </m:oMath>
                  </m:oMathPara>
                </a14:m>
                <a:endParaRPr lang="en-US" b="0" dirty="0" smtClean="0"/>
              </a:p>
              <a:p>
                <a:endParaRPr lang="en-US" b="0" dirty="0" smtClean="0"/>
              </a:p>
              <a:p>
                <a:endParaRPr lang="en-US" b="0" dirty="0" smtClean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485" y="4557898"/>
                <a:ext cx="2979342" cy="2783326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719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Magnetic Source EM Fields expressions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Magnetic induction from magnetic vector potential</a:t>
            </a:r>
            <a:endParaRPr lang="he-IL" dirty="0" smtClean="0"/>
          </a:p>
          <a:p>
            <a:endParaRPr lang="en-US" dirty="0" smtClean="0"/>
          </a:p>
          <a:p>
            <a:r>
              <a:rPr lang="en-US" dirty="0" smtClean="0"/>
              <a:t>Wave equation</a:t>
            </a:r>
          </a:p>
          <a:p>
            <a:endParaRPr lang="en-US" dirty="0" smtClean="0"/>
          </a:p>
          <a:p>
            <a:r>
              <a:rPr lang="en-US" dirty="0" smtClean="0"/>
              <a:t>Wave number</a:t>
            </a:r>
          </a:p>
          <a:p>
            <a:endParaRPr lang="en-US" dirty="0" smtClean="0"/>
          </a:p>
          <a:p>
            <a:r>
              <a:rPr lang="en-US" dirty="0" smtClean="0"/>
              <a:t>Permeability in a conducting medium</a:t>
            </a:r>
          </a:p>
          <a:p>
            <a:endParaRPr lang="en-US" dirty="0" smtClean="0"/>
          </a:p>
          <a:p>
            <a:r>
              <a:rPr lang="en-US" dirty="0" smtClean="0"/>
              <a:t>Wave number in a conducting medium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8036" y="2213476"/>
            <a:ext cx="3812060" cy="2614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3213731" y="2213476"/>
                <a:ext cx="1283493" cy="656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</m:t>
                          </m:r>
                        </m:den>
                      </m:f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𝛻</m:t>
                          </m:r>
                        </m:e>
                      </m:acc>
                      <m:r>
                        <m:rPr>
                          <m:sty m:val="p"/>
                        </m:rPr>
                        <a:rPr lang="en-US" i="0">
                          <a:latin typeface="Cambria Math" panose="02040503050406030204" pitchFamily="18" charset="0"/>
                        </a:rPr>
                        <m:t>x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3731" y="2213476"/>
                <a:ext cx="1283493" cy="656142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3475534" y="3206275"/>
                <a:ext cx="2043380" cy="40479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>
                                  <a:latin typeface="Cambria Math" panose="02040503050406030204" pitchFamily="18" charset="0"/>
                                </a:rPr>
                                <m:t>𝛻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acc>
                      <m:r>
                        <a:rPr lang="en-US" i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𝜇</m:t>
                      </m:r>
                      <m:acc>
                        <m:accPr>
                          <m:chr m:val="⃗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</m:acc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5534" y="3206275"/>
                <a:ext cx="2043380" cy="404791"/>
              </a:xfrm>
              <a:prstGeom prst="rect">
                <a:avLst/>
              </a:prstGeom>
              <a:blipFill rotWithShape="0">
                <a:blip r:embed="rId4"/>
                <a:stretch>
                  <a:fillRect t="-22727" r="-13731" b="-909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3364483" y="3926687"/>
                <a:ext cx="2731517" cy="61895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𝜆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𝑓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𝑓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𝜇𝜀</m:t>
                          </m:r>
                        </m:e>
                      </m:ra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4483" y="3926687"/>
                <a:ext cx="2731517" cy="618952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7419830" y="4980952"/>
                <a:ext cx="1381468" cy="56477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≜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𝜀</m:t>
                      </m:r>
                      <m:r>
                        <a:rPr lang="en-US" i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𝑗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𝜎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𝜀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9830" y="4980952"/>
                <a:ext cx="1381468" cy="564770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597650" y="6005534"/>
                <a:ext cx="3025828" cy="6127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0">
                          <a:latin typeface="Cambria Math" panose="02040503050406030204" pitchFamily="18" charset="0"/>
                        </a:rPr>
                        <m:t>≜</m:t>
                      </m:r>
                      <m:rad>
                        <m:radPr>
                          <m:degHide m:val="on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𝜇𝜀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𝜔𝜇𝜎</m:t>
                          </m:r>
                        </m:e>
                      </m:rad>
                      <m:r>
                        <a:rPr lang="en-U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i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den>
                      </m:f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650" y="6005534"/>
                <a:ext cx="3025828" cy="612732"/>
              </a:xfrm>
              <a:prstGeom prst="rect">
                <a:avLst/>
              </a:prstGeom>
              <a:blipFill rotWithShape="0"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2626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1687</TotalTime>
  <Words>1049</Words>
  <Application>Microsoft Office PowerPoint</Application>
  <PresentationFormat>Widescreen</PresentationFormat>
  <Paragraphs>587</Paragraphs>
  <Slides>75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75</vt:i4>
      </vt:variant>
    </vt:vector>
  </HeadingPairs>
  <TitlesOfParts>
    <vt:vector size="84" baseType="lpstr">
      <vt:lpstr>Arial</vt:lpstr>
      <vt:lpstr>Calibri</vt:lpstr>
      <vt:lpstr>Calibri Light</vt:lpstr>
      <vt:lpstr>Cambria Math</vt:lpstr>
      <vt:lpstr>Times New Roman</vt:lpstr>
      <vt:lpstr>Wingdings</vt:lpstr>
      <vt:lpstr>Office Theme</vt:lpstr>
      <vt:lpstr>Visio</vt:lpstr>
      <vt:lpstr>Microsoft Visio Drawing</vt:lpstr>
      <vt:lpstr>TTE Communication- VLF </vt:lpstr>
      <vt:lpstr>Outline</vt:lpstr>
      <vt:lpstr>TTE Communication</vt:lpstr>
      <vt:lpstr>Various Terms</vt:lpstr>
      <vt:lpstr>Magneto Quasi Static regime-EM principles</vt:lpstr>
      <vt:lpstr>EM Considerations</vt:lpstr>
      <vt:lpstr>Transmission Coefficient</vt:lpstr>
      <vt:lpstr>Magnetic Vs. Electric Source, the Near Field</vt:lpstr>
      <vt:lpstr>Magnetic Source EM Fields expressions</vt:lpstr>
      <vt:lpstr>Magnetic Source EM Fields expressions</vt:lpstr>
      <vt:lpstr>Fields within conducting medium: the Skin Effect </vt:lpstr>
      <vt:lpstr>Fields within conducting medium: the Skin Effect </vt:lpstr>
      <vt:lpstr>Antennas: Near/Far Field lines</vt:lpstr>
      <vt:lpstr>Antennas: Mutual Orientation</vt:lpstr>
      <vt:lpstr>Selectivity: VLF channel</vt:lpstr>
      <vt:lpstr>Selectivity: VLF Noise</vt:lpstr>
      <vt:lpstr>Technique choice: Considerations </vt:lpstr>
      <vt:lpstr>OFDM- A preferred communication technique</vt:lpstr>
      <vt:lpstr>OFDM in the TTE context</vt:lpstr>
      <vt:lpstr>OFDM Transmission</vt:lpstr>
      <vt:lpstr>OFDM Reception</vt:lpstr>
      <vt:lpstr>OFDM: Frequency Domain</vt:lpstr>
      <vt:lpstr>OFDM: Frequency Domain</vt:lpstr>
      <vt:lpstr>OFDM: frequency domain- special subcarriers</vt:lpstr>
      <vt:lpstr>Cyclic Prefix: ISI</vt:lpstr>
      <vt:lpstr>Cyclic Prefix</vt:lpstr>
      <vt:lpstr>Frequency domain Equalization</vt:lpstr>
      <vt:lpstr>Cyclic Prefix: ICI</vt:lpstr>
      <vt:lpstr>OFDM Packet</vt:lpstr>
      <vt:lpstr>OFDM Key parameters</vt:lpstr>
      <vt:lpstr>System Engineering &amp; Analog Hardware</vt:lpstr>
      <vt:lpstr>Concepts: Software Defined Radio (SDR)</vt:lpstr>
      <vt:lpstr>Concepts: SIMO 1x3</vt:lpstr>
      <vt:lpstr>Analog Hardware- Transmitter</vt:lpstr>
      <vt:lpstr>Analog Hardware- Receiver</vt:lpstr>
      <vt:lpstr>Analog Hardware- Receiver</vt:lpstr>
      <vt:lpstr>Link Budget- System parameters</vt:lpstr>
      <vt:lpstr>Link Budget: Calculation - Signal</vt:lpstr>
      <vt:lpstr>Link Budget- Calculation: Noises</vt:lpstr>
      <vt:lpstr>Link Budget- Calculation</vt:lpstr>
      <vt:lpstr>Link Budget- Preliminary experiment</vt:lpstr>
      <vt:lpstr>Link Budget- Preliminary experiment: Results</vt:lpstr>
      <vt:lpstr>System Engineering- OFDM parameters</vt:lpstr>
      <vt:lpstr>Basic</vt:lpstr>
      <vt:lpstr>Symbol, Preambles, Packet</vt:lpstr>
      <vt:lpstr>Time Domain: Symbol, Preambles, Packet</vt:lpstr>
      <vt:lpstr>Frequency Domain</vt:lpstr>
      <vt:lpstr>Modulation&amp; Coding</vt:lpstr>
      <vt:lpstr>Transmitter</vt:lpstr>
      <vt:lpstr>OFDM- Block Diagram</vt:lpstr>
      <vt:lpstr>IF- Block Diagram</vt:lpstr>
      <vt:lpstr>PAPR Reduction- characterization</vt:lpstr>
      <vt:lpstr>Frequency Domain- Methods</vt:lpstr>
      <vt:lpstr>Frequency Domain- PTS</vt:lpstr>
      <vt:lpstr>PAPR Reduction- Simulation </vt:lpstr>
      <vt:lpstr>PAPR Reduction</vt:lpstr>
      <vt:lpstr>PAPR Reduction- improvements</vt:lpstr>
      <vt:lpstr>Preambles enhancement</vt:lpstr>
      <vt:lpstr>Power Allocation- Differentiator</vt:lpstr>
      <vt:lpstr>Power allocation- Inverse Sinc</vt:lpstr>
      <vt:lpstr>OFDM – Block Diagram</vt:lpstr>
      <vt:lpstr>IF- Block Diagram</vt:lpstr>
      <vt:lpstr>Timing Offset Recovery</vt:lpstr>
      <vt:lpstr>Timing&amp; coarse Frequency Offset : Common estimation</vt:lpstr>
      <vt:lpstr>Timing&amp; coarse Frequency Offset : Common estimation</vt:lpstr>
      <vt:lpstr>Timing&amp; coarse Frequency Offset : Common estimation</vt:lpstr>
      <vt:lpstr>Timing offset estimation- uncertainties</vt:lpstr>
      <vt:lpstr>Timing synchronization- Intentional offset</vt:lpstr>
      <vt:lpstr>Timing synchronization- Intentional offset</vt:lpstr>
      <vt:lpstr>PowerPoint Presentation</vt:lpstr>
      <vt:lpstr>Frequency Domain</vt:lpstr>
      <vt:lpstr>Frequency Domain</vt:lpstr>
      <vt:lpstr>Frequency Domain</vt:lpstr>
      <vt:lpstr>Frequency Domain</vt:lpstr>
      <vt:lpstr>Frequency Domain</vt:lpstr>
    </vt:vector>
  </TitlesOfParts>
  <Company>SPecialiST RePack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TTE Communication- VLF </dc:title>
  <dc:creator>Lior Kissos</dc:creator>
  <cp:lastModifiedBy>Lior Kissos</cp:lastModifiedBy>
  <cp:revision>95</cp:revision>
  <dcterms:created xsi:type="dcterms:W3CDTF">2018-03-24T08:55:17Z</dcterms:created>
  <dcterms:modified xsi:type="dcterms:W3CDTF">2018-04-04T17:39:00Z</dcterms:modified>
</cp:coreProperties>
</file>